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22" r:id="rId1"/>
  </p:sldMasterIdLst>
  <p:sldIdLst>
    <p:sldId id="256" r:id="rId2"/>
    <p:sldId id="257" r:id="rId3"/>
    <p:sldId id="259" r:id="rId4"/>
    <p:sldId id="258" r:id="rId5"/>
    <p:sldId id="260" r:id="rId6"/>
    <p:sldId id="273" r:id="rId7"/>
    <p:sldId id="270" r:id="rId8"/>
    <p:sldId id="278" r:id="rId9"/>
    <p:sldId id="280" r:id="rId10"/>
    <p:sldId id="281" r:id="rId11"/>
    <p:sldId id="282" r:id="rId12"/>
    <p:sldId id="283" r:id="rId13"/>
    <p:sldId id="284" r:id="rId14"/>
    <p:sldId id="285" r:id="rId15"/>
    <p:sldId id="275" r:id="rId16"/>
    <p:sldId id="276" r:id="rId17"/>
    <p:sldId id="277" r:id="rId18"/>
    <p:sldId id="279" r:id="rId19"/>
    <p:sldId id="271" r:id="rId20"/>
    <p:sldId id="272" r:id="rId21"/>
    <p:sldId id="261" r:id="rId22"/>
    <p:sldId id="262" r:id="rId23"/>
    <p:sldId id="263" r:id="rId24"/>
    <p:sldId id="264" r:id="rId25"/>
    <p:sldId id="265" r:id="rId26"/>
    <p:sldId id="266" r:id="rId27"/>
    <p:sldId id="267" r:id="rId28"/>
    <p:sldId id="268" r:id="rId29"/>
    <p:sldId id="269" r:id="rId30"/>
  </p:sldIdLst>
  <p:sldSz cx="18288000" cy="10287000"/>
  <p:notesSz cx="6858000" cy="9144000"/>
  <p:embeddedFontLst>
    <p:embeddedFont>
      <p:font typeface="Century Gothic" panose="020B0502020202020204" pitchFamily="34" charset="0"/>
      <p:regular r:id="rId31"/>
      <p:bold r:id="rId32"/>
      <p:italic r:id="rId33"/>
      <p:boldItalic r:id="rId34"/>
    </p:embeddedFont>
    <p:embeddedFont>
      <p:font typeface="League Spartan" panose="020B0604020202020204" charset="0"/>
      <p:regular r:id="rId35"/>
    </p:embeddedFont>
    <p:embeddedFont>
      <p:font typeface="Open Sans" panose="020B0606030504020204" pitchFamily="34" charset="0"/>
      <p:regular r:id="rId36"/>
      <p:bold r:id="rId37"/>
      <p:italic r:id="rId38"/>
      <p:boldItalic r:id="rId39"/>
    </p:embeddedFont>
    <p:embeddedFont>
      <p:font typeface="Open Sans Bold" panose="020B0806030504020204" charset="0"/>
      <p:regular r:id="rId40"/>
    </p:embeddedFont>
    <p:embeddedFont>
      <p:font typeface="Poppins Bold" panose="020B0604020202020204" charset="0"/>
      <p:regular r:id="rId41"/>
    </p:embeddedFont>
    <p:embeddedFont>
      <p:font typeface="Wingdings 3" panose="05040102010807070707" pitchFamily="18" charset="2"/>
      <p:regular r:id="rId4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7DC90-55B1-4D04-9736-F88355B75623}" v="382" dt="2024-04-03T21:36:22.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882"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6318" y="1028699"/>
            <a:ext cx="12001500" cy="4457702"/>
          </a:xfrm>
        </p:spPr>
        <p:txBody>
          <a:bodyPr anchor="b">
            <a:normAutofit/>
          </a:bodyPr>
          <a:lstStyle>
            <a:lvl1pPr algn="l">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1026318" y="5765801"/>
            <a:ext cx="9601200" cy="2921000"/>
          </a:xfrm>
        </p:spPr>
        <p:txBody>
          <a:bodyPr anchor="t">
            <a:normAutofit/>
          </a:bodyPr>
          <a:lstStyle>
            <a:lvl1pPr marL="0" indent="0" algn="l">
              <a:buNone/>
              <a:defRPr sz="3150">
                <a:solidFill>
                  <a:schemeClr val="bg2">
                    <a:lumMod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flipH="1">
            <a:off x="12342018" y="12701"/>
            <a:ext cx="5715000" cy="5715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9162256" y="137318"/>
            <a:ext cx="9120983" cy="91209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53738" y="342900"/>
            <a:ext cx="7429500" cy="7429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003756" y="48418"/>
            <a:ext cx="7279484" cy="727948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1768140" y="914402"/>
            <a:ext cx="6515099" cy="65150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30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1028700" y="800100"/>
            <a:ext cx="16228218" cy="46863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16" name="Text Placeholder 9"/>
          <p:cNvSpPr>
            <a:spLocks noGrp="1"/>
          </p:cNvSpPr>
          <p:nvPr>
            <p:ph type="body" sz="quarter" idx="14"/>
          </p:nvPr>
        </p:nvSpPr>
        <p:spPr>
          <a:xfrm>
            <a:off x="1371603" y="5765801"/>
            <a:ext cx="12456315" cy="685800"/>
          </a:xfrm>
        </p:spPr>
        <p:txBody>
          <a:bodyPr anchor="t">
            <a:normAutofit/>
          </a:bodyPr>
          <a:lstStyle>
            <a:lvl1pPr marL="0" indent="0">
              <a:buFontTx/>
              <a:buNone/>
              <a:defRPr sz="24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238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anchor="ctr">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1026318" y="6172200"/>
            <a:ext cx="12803982" cy="2819400"/>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190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17" y="1028700"/>
            <a:ext cx="13716002" cy="4114800"/>
          </a:xfrm>
        </p:spPr>
        <p:txBody>
          <a:bodyPr anchor="ctr">
            <a:normAutofit/>
          </a:bodyPr>
          <a:lstStyle>
            <a:lvl1pPr algn="l">
              <a:defRPr sz="4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69318" y="5143500"/>
            <a:ext cx="12801600"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26320" y="6451601"/>
            <a:ext cx="12801600" cy="2527298"/>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334578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6318" y="5143500"/>
            <a:ext cx="12801600" cy="2546100"/>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1026317" y="7699472"/>
            <a:ext cx="12803985" cy="1290600"/>
          </a:xfrm>
        </p:spPr>
        <p:txBody>
          <a:bodyPr anchor="t">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960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712120" y="1028700"/>
            <a:ext cx="13716000" cy="4114800"/>
          </a:xfrm>
        </p:spPr>
        <p:txBody>
          <a:bodyPr anchor="ctr">
            <a:normAutofit/>
          </a:bodyPr>
          <a:lstStyle>
            <a:lvl1pPr algn="l">
              <a:defRPr sz="4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26319" y="5892801"/>
            <a:ext cx="12801602" cy="1574799"/>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6317" y="7467600"/>
            <a:ext cx="12801602" cy="15240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1" name="TextBox 10"/>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2" name="TextBox 11"/>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3545154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026318" y="5892801"/>
            <a:ext cx="12801600" cy="1257300"/>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6317" y="7150098"/>
            <a:ext cx="12801602" cy="1841501"/>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7068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4957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27818" y="1028700"/>
            <a:ext cx="3086100" cy="685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1028700"/>
            <a:ext cx="11734800" cy="79629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08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541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6317" y="3009900"/>
            <a:ext cx="12801602" cy="3422400"/>
          </a:xfrm>
        </p:spPr>
        <p:txBody>
          <a:bodyPr anchor="b">
            <a:normAutofit/>
          </a:bodyPr>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1026320" y="6743700"/>
            <a:ext cx="12801600" cy="22479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590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6317" y="1028701"/>
            <a:ext cx="7406483" cy="54229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12200" y="1028702"/>
            <a:ext cx="7401719" cy="54228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359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58121" y="1028700"/>
            <a:ext cx="697468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26317" y="1905794"/>
            <a:ext cx="7406483" cy="454580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18599" y="1028700"/>
            <a:ext cx="699770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709818" y="1893093"/>
            <a:ext cx="7393782" cy="454580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672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78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1699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27518" y="1028700"/>
            <a:ext cx="5486400" cy="2057400"/>
          </a:xfrm>
        </p:spPr>
        <p:txBody>
          <a:bodyPr anchor="b">
            <a:normAutofit/>
          </a:bodyPr>
          <a:lstStyle>
            <a:lvl1pPr algn="l">
              <a:defRPr sz="3600" b="0"/>
            </a:lvl1pPr>
          </a:lstStyle>
          <a:p>
            <a:r>
              <a:rPr lang="en-US"/>
              <a:t>Click to edit Master title style</a:t>
            </a:r>
            <a:endParaRPr lang="en-US" dirty="0"/>
          </a:p>
        </p:txBody>
      </p:sp>
      <p:sp>
        <p:nvSpPr>
          <p:cNvPr id="3" name="Content Placeholder 2"/>
          <p:cNvSpPr>
            <a:spLocks noGrp="1"/>
          </p:cNvSpPr>
          <p:nvPr>
            <p:ph idx="1"/>
          </p:nvPr>
        </p:nvSpPr>
        <p:spPr>
          <a:xfrm>
            <a:off x="1026318" y="1028700"/>
            <a:ext cx="8915402" cy="79629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627518" y="3314699"/>
            <a:ext cx="5486400" cy="3136901"/>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536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4218" y="2171700"/>
            <a:ext cx="9029700" cy="1714500"/>
          </a:xfrm>
        </p:spPr>
        <p:txBody>
          <a:bodyPr anchor="b">
            <a:normAutofit/>
          </a:bodyPr>
          <a:lstStyle>
            <a:lvl1pPr algn="l">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483518" y="1371600"/>
            <a:ext cx="4921461" cy="6858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7084218" y="4165600"/>
            <a:ext cx="9032082" cy="30734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494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3810454" y="4445000"/>
            <a:ext cx="4472787" cy="4813301"/>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1026318" y="6730998"/>
            <a:ext cx="12801600" cy="22606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6318" y="1028701"/>
            <a:ext cx="12801600" cy="54229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856618" y="9258301"/>
            <a:ext cx="2400300" cy="547688"/>
          </a:xfrm>
          <a:prstGeom prst="rect">
            <a:avLst/>
          </a:prstGeom>
        </p:spPr>
        <p:txBody>
          <a:bodyPr vert="horz" lIns="91440" tIns="45720" rIns="91440" bIns="45720" rtlCol="0" anchor="t"/>
          <a:lstStyle>
            <a:lvl1pPr algn="r">
              <a:defRPr sz="1500" b="0" i="0">
                <a:solidFill>
                  <a:schemeClr val="bg2">
                    <a:lumMod val="50000"/>
                  </a:schemeClr>
                </a:solidFill>
                <a:effectLst/>
                <a:latin typeface="+mn-lt"/>
              </a:defRPr>
            </a:lvl1pPr>
          </a:lstStyle>
          <a:p>
            <a:fld id="{1D8BD707-D9CF-40AE-B4C6-C98DA3205C09}" type="datetimeFigureOut">
              <a:rPr lang="en-US" smtClean="0"/>
              <a:pPr/>
              <a:t>4/4/2024</a:t>
            </a:fld>
            <a:endParaRPr lang="en-US"/>
          </a:p>
        </p:txBody>
      </p:sp>
      <p:sp>
        <p:nvSpPr>
          <p:cNvPr id="5" name="Footer Placeholder 4"/>
          <p:cNvSpPr>
            <a:spLocks noGrp="1"/>
          </p:cNvSpPr>
          <p:nvPr>
            <p:ph type="ftr" sz="quarter" idx="3"/>
          </p:nvPr>
        </p:nvSpPr>
        <p:spPr>
          <a:xfrm>
            <a:off x="1026318" y="9258301"/>
            <a:ext cx="11315700" cy="547688"/>
          </a:xfrm>
          <a:prstGeom prst="rect">
            <a:avLst/>
          </a:prstGeom>
        </p:spPr>
        <p:txBody>
          <a:bodyPr vert="horz" lIns="91440" tIns="45720" rIns="91440" bIns="45720" rtlCol="0" anchor="t"/>
          <a:lstStyle>
            <a:lvl1pPr algn="l">
              <a:defRPr sz="15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5544801" y="8367713"/>
            <a:ext cx="1713368" cy="1004888"/>
          </a:xfrm>
          <a:prstGeom prst="rect">
            <a:avLst/>
          </a:prstGeom>
        </p:spPr>
        <p:txBody>
          <a:bodyPr vert="horz" lIns="91440" tIns="45720" rIns="91440" bIns="45720" rtlCol="0" anchor="b"/>
          <a:lstStyle>
            <a:lvl1pPr algn="r">
              <a:defRPr sz="4800" b="0" i="0">
                <a:solidFill>
                  <a:schemeClr val="bg2">
                    <a:lumMod val="50000"/>
                  </a:schemeClr>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4847023"/>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3000" kern="1200" cap="none">
          <a:solidFill>
            <a:schemeClr val="bg2">
              <a:lumMod val="7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700" kern="1200" cap="none">
          <a:solidFill>
            <a:schemeClr val="bg2">
              <a:lumMod val="7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400" kern="1200" cap="none">
          <a:solidFill>
            <a:schemeClr val="bg2">
              <a:lumMod val="7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8570130" y="1104900"/>
            <a:ext cx="9341831" cy="7619623"/>
            <a:chOff x="0" y="0"/>
            <a:chExt cx="7664609" cy="5438140"/>
          </a:xfrm>
        </p:grpSpPr>
        <p:sp>
          <p:nvSpPr>
            <p:cNvPr id="3" name="Freeform 3"/>
            <p:cNvSpPr/>
            <p:nvPr/>
          </p:nvSpPr>
          <p:spPr>
            <a:xfrm>
              <a:off x="27940" y="0"/>
              <a:ext cx="7608729" cy="5438140"/>
            </a:xfrm>
            <a:custGeom>
              <a:avLst/>
              <a:gdLst/>
              <a:ahLst/>
              <a:cxnLst/>
              <a:rect l="l" t="t" r="r" b="b"/>
              <a:pathLst>
                <a:path w="7608729" h="5438140">
                  <a:moveTo>
                    <a:pt x="7608729" y="2719070"/>
                  </a:moveTo>
                  <a:cubicBezTo>
                    <a:pt x="7583329" y="2743200"/>
                    <a:pt x="7204869" y="3116580"/>
                    <a:pt x="7204869" y="3509010"/>
                  </a:cubicBezTo>
                  <a:lnTo>
                    <a:pt x="7203598" y="3509010"/>
                  </a:lnTo>
                  <a:lnTo>
                    <a:pt x="7203598" y="4631690"/>
                  </a:lnTo>
                  <a:cubicBezTo>
                    <a:pt x="7203598" y="5058410"/>
                    <a:pt x="6872129" y="5406390"/>
                    <a:pt x="6453029" y="5435600"/>
                  </a:cubicBezTo>
                  <a:cubicBezTo>
                    <a:pt x="6444139" y="5436870"/>
                    <a:pt x="6435249" y="5436870"/>
                    <a:pt x="6426359" y="5436870"/>
                  </a:cubicBezTo>
                  <a:cubicBezTo>
                    <a:pt x="6416199" y="5438140"/>
                    <a:pt x="6407309" y="5438140"/>
                    <a:pt x="6397149" y="5438140"/>
                  </a:cubicBezTo>
                  <a:lnTo>
                    <a:pt x="1210310" y="5438140"/>
                  </a:lnTo>
                  <a:cubicBezTo>
                    <a:pt x="1200150" y="5438140"/>
                    <a:pt x="1191260" y="5436870"/>
                    <a:pt x="1181100" y="5436870"/>
                  </a:cubicBezTo>
                  <a:cubicBezTo>
                    <a:pt x="1172210" y="5436870"/>
                    <a:pt x="1163320" y="5435600"/>
                    <a:pt x="1154430" y="5435600"/>
                  </a:cubicBezTo>
                  <a:cubicBezTo>
                    <a:pt x="735330" y="5407660"/>
                    <a:pt x="403860" y="5058410"/>
                    <a:pt x="403860" y="4631690"/>
                  </a:cubicBezTo>
                  <a:lnTo>
                    <a:pt x="403860" y="3509010"/>
                  </a:lnTo>
                  <a:cubicBezTo>
                    <a:pt x="403860" y="3116580"/>
                    <a:pt x="24130" y="2743200"/>
                    <a:pt x="0" y="2719070"/>
                  </a:cubicBezTo>
                  <a:cubicBezTo>
                    <a:pt x="24130" y="2694940"/>
                    <a:pt x="403860" y="2321560"/>
                    <a:pt x="403860" y="1929130"/>
                  </a:cubicBezTo>
                  <a:lnTo>
                    <a:pt x="405130" y="1929130"/>
                  </a:lnTo>
                  <a:lnTo>
                    <a:pt x="405130" y="806450"/>
                  </a:lnTo>
                  <a:cubicBezTo>
                    <a:pt x="405130" y="379730"/>
                    <a:pt x="736600" y="31750"/>
                    <a:pt x="1155700" y="2540"/>
                  </a:cubicBezTo>
                  <a:cubicBezTo>
                    <a:pt x="1164590" y="1270"/>
                    <a:pt x="1173480" y="1270"/>
                    <a:pt x="1182370" y="1270"/>
                  </a:cubicBezTo>
                  <a:cubicBezTo>
                    <a:pt x="1192530" y="0"/>
                    <a:pt x="1201420" y="0"/>
                    <a:pt x="1211580" y="0"/>
                  </a:cubicBezTo>
                  <a:lnTo>
                    <a:pt x="6398419" y="0"/>
                  </a:lnTo>
                  <a:cubicBezTo>
                    <a:pt x="6408579" y="0"/>
                    <a:pt x="6417469" y="1270"/>
                    <a:pt x="6427629" y="1270"/>
                  </a:cubicBezTo>
                  <a:cubicBezTo>
                    <a:pt x="6436519" y="1270"/>
                    <a:pt x="6445409" y="2540"/>
                    <a:pt x="6454299" y="2540"/>
                  </a:cubicBezTo>
                  <a:cubicBezTo>
                    <a:pt x="6873398" y="30480"/>
                    <a:pt x="7204869" y="379730"/>
                    <a:pt x="7204869" y="806450"/>
                  </a:cubicBezTo>
                  <a:lnTo>
                    <a:pt x="7204869" y="1929130"/>
                  </a:lnTo>
                  <a:cubicBezTo>
                    <a:pt x="7204869" y="2321560"/>
                    <a:pt x="7583329" y="2694940"/>
                    <a:pt x="7608729" y="2719070"/>
                  </a:cubicBez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779873" y="8507127"/>
            <a:ext cx="3559747" cy="3559747"/>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grpSp>
        <p:nvGrpSpPr>
          <p:cNvPr id="6" name="Group 6"/>
          <p:cNvGrpSpPr>
            <a:grpSpLocks noChangeAspect="1"/>
          </p:cNvGrpSpPr>
          <p:nvPr/>
        </p:nvGrpSpPr>
        <p:grpSpPr>
          <a:xfrm>
            <a:off x="-1282015" y="-1282015"/>
            <a:ext cx="2564030" cy="2564030"/>
            <a:chOff x="0" y="0"/>
            <a:chExt cx="1708150" cy="1708150"/>
          </a:xfrm>
        </p:grpSpPr>
        <p:sp>
          <p:nvSpPr>
            <p:cNvPr id="7" name="Freeform 7"/>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8" name="Group 8"/>
          <p:cNvGrpSpPr/>
          <p:nvPr/>
        </p:nvGrpSpPr>
        <p:grpSpPr>
          <a:xfrm>
            <a:off x="9474744" y="7021603"/>
            <a:ext cx="7532604" cy="1371223"/>
            <a:chOff x="-13029" y="0"/>
            <a:chExt cx="8765675" cy="4572000"/>
          </a:xfrm>
        </p:grpSpPr>
        <p:sp>
          <p:nvSpPr>
            <p:cNvPr id="9" name="Freeform 9"/>
            <p:cNvSpPr/>
            <p:nvPr/>
          </p:nvSpPr>
          <p:spPr>
            <a:xfrm>
              <a:off x="-13029" y="0"/>
              <a:ext cx="8765675" cy="4572000"/>
            </a:xfrm>
            <a:custGeom>
              <a:avLst/>
              <a:gdLst/>
              <a:ahLst/>
              <a:cxnLst/>
              <a:rect l="l" t="t" r="r" b="b"/>
              <a:pathLst>
                <a:path w="8765675" h="4572000">
                  <a:moveTo>
                    <a:pt x="8641214" y="4572000"/>
                  </a:moveTo>
                  <a:lnTo>
                    <a:pt x="124460" y="4572000"/>
                  </a:lnTo>
                  <a:cubicBezTo>
                    <a:pt x="55880" y="4572000"/>
                    <a:pt x="0" y="4516120"/>
                    <a:pt x="0" y="4447540"/>
                  </a:cubicBezTo>
                  <a:lnTo>
                    <a:pt x="0" y="124460"/>
                  </a:lnTo>
                  <a:cubicBezTo>
                    <a:pt x="0" y="55880"/>
                    <a:pt x="55880" y="0"/>
                    <a:pt x="124460" y="0"/>
                  </a:cubicBezTo>
                  <a:lnTo>
                    <a:pt x="8641215" y="0"/>
                  </a:lnTo>
                  <a:cubicBezTo>
                    <a:pt x="8709795" y="0"/>
                    <a:pt x="8765675" y="55880"/>
                    <a:pt x="8765675" y="124460"/>
                  </a:cubicBezTo>
                  <a:lnTo>
                    <a:pt x="8765675" y="4447540"/>
                  </a:lnTo>
                  <a:cubicBezTo>
                    <a:pt x="8765675" y="4516120"/>
                    <a:pt x="8709795" y="4572000"/>
                    <a:pt x="8641215" y="4572000"/>
                  </a:cubicBezTo>
                  <a:close/>
                </a:path>
              </a:pathLst>
            </a:custGeom>
            <a:gradFill rotWithShape="1">
              <a:gsLst>
                <a:gs pos="0">
                  <a:srgbClr val="1805F1">
                    <a:alpha val="100000"/>
                  </a:srgbClr>
                </a:gs>
                <a:gs pos="100000">
                  <a:srgbClr val="328AFF">
                    <a:alpha val="100000"/>
                  </a:srgbClr>
                </a:gs>
              </a:gsLst>
              <a:path path="circle">
                <a:fillToRect r="100000" b="100000"/>
              </a:path>
              <a:tileRect l="-100000" t="-100000"/>
            </a:gradFill>
          </p:spPr>
          <p:txBody>
            <a:bodyPr/>
            <a:lstStyle/>
            <a:p>
              <a:endParaRPr lang="en-US" dirty="0"/>
            </a:p>
          </p:txBody>
        </p:sp>
      </p:grpSp>
      <p:sp>
        <p:nvSpPr>
          <p:cNvPr id="10" name="Freeform 10"/>
          <p:cNvSpPr/>
          <p:nvPr/>
        </p:nvSpPr>
        <p:spPr>
          <a:xfrm>
            <a:off x="991555" y="3165698"/>
            <a:ext cx="6889811" cy="7176887"/>
          </a:xfrm>
          <a:custGeom>
            <a:avLst/>
            <a:gdLst/>
            <a:ahLst/>
            <a:cxnLst/>
            <a:rect l="l" t="t" r="r" b="b"/>
            <a:pathLst>
              <a:path w="6889811" h="7176887">
                <a:moveTo>
                  <a:pt x="0" y="0"/>
                </a:moveTo>
                <a:lnTo>
                  <a:pt x="6889811" y="0"/>
                </a:lnTo>
                <a:lnTo>
                  <a:pt x="6889811" y="7176886"/>
                </a:lnTo>
                <a:lnTo>
                  <a:pt x="0" y="7176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0" y="29135"/>
            <a:ext cx="8621763" cy="3559747"/>
          </a:xfrm>
          <a:custGeom>
            <a:avLst/>
            <a:gdLst/>
            <a:ahLst/>
            <a:cxnLst/>
            <a:rect l="l" t="t" r="r" b="b"/>
            <a:pathLst>
              <a:path w="9826434" h="4095314">
                <a:moveTo>
                  <a:pt x="0" y="0"/>
                </a:moveTo>
                <a:lnTo>
                  <a:pt x="9826434" y="0"/>
                </a:lnTo>
                <a:lnTo>
                  <a:pt x="9826434" y="4095315"/>
                </a:lnTo>
                <a:lnTo>
                  <a:pt x="0" y="4095315"/>
                </a:lnTo>
                <a:lnTo>
                  <a:pt x="0" y="0"/>
                </a:lnTo>
                <a:close/>
              </a:path>
            </a:pathLst>
          </a:custGeom>
          <a:blipFill>
            <a:blip r:embed="rId4"/>
            <a:stretch>
              <a:fillRect/>
            </a:stretch>
          </a:blipFill>
        </p:spPr>
        <p:txBody>
          <a:bodyPr/>
          <a:lstStyle/>
          <a:p>
            <a:endParaRPr lang="en-US"/>
          </a:p>
        </p:txBody>
      </p:sp>
      <p:sp>
        <p:nvSpPr>
          <p:cNvPr id="12" name="TextBox 12"/>
          <p:cNvSpPr txBox="1"/>
          <p:nvPr/>
        </p:nvSpPr>
        <p:spPr>
          <a:xfrm>
            <a:off x="9203225" y="1601731"/>
            <a:ext cx="8093220" cy="8740854"/>
          </a:xfrm>
          <a:prstGeom prst="rect">
            <a:avLst/>
          </a:prstGeom>
        </p:spPr>
        <p:txBody>
          <a:bodyPr wrap="square" lIns="0" tIns="0" rIns="0" bIns="0" rtlCol="0" anchor="t">
            <a:spAutoFit/>
          </a:bodyPr>
          <a:lstStyle/>
          <a:p>
            <a:pPr algn="ctr">
              <a:spcBef>
                <a:spcPct val="0"/>
              </a:spcBef>
            </a:pPr>
            <a:r>
              <a:rPr lang="en-US" sz="8800" u="sng" dirty="0">
                <a:solidFill>
                  <a:srgbClr val="171616"/>
                </a:solidFill>
                <a:latin typeface="League Spartan"/>
              </a:rPr>
              <a:t>Underwriting Variable and Rental Income</a:t>
            </a:r>
          </a:p>
          <a:p>
            <a:pPr algn="ctr">
              <a:spcBef>
                <a:spcPct val="0"/>
              </a:spcBef>
            </a:pPr>
            <a:endParaRPr lang="en-US" sz="7200" dirty="0">
              <a:solidFill>
                <a:srgbClr val="171616"/>
              </a:solidFill>
              <a:latin typeface="League Spartan"/>
            </a:endParaRPr>
          </a:p>
          <a:p>
            <a:pPr algn="ctr">
              <a:spcBef>
                <a:spcPct val="0"/>
              </a:spcBef>
            </a:pPr>
            <a:endParaRPr lang="en-US" sz="7200" dirty="0">
              <a:solidFill>
                <a:srgbClr val="171616"/>
              </a:solidFill>
              <a:latin typeface="League Spartan"/>
            </a:endParaRPr>
          </a:p>
          <a:p>
            <a:pPr algn="ctr">
              <a:spcBef>
                <a:spcPct val="0"/>
              </a:spcBef>
            </a:pPr>
            <a:endParaRPr lang="en-US" sz="7200" dirty="0">
              <a:solidFill>
                <a:srgbClr val="171616"/>
              </a:solidFill>
              <a:latin typeface="League Spartan"/>
            </a:endParaRPr>
          </a:p>
        </p:txBody>
      </p:sp>
      <p:sp>
        <p:nvSpPr>
          <p:cNvPr id="13" name="TextBox 13"/>
          <p:cNvSpPr txBox="1"/>
          <p:nvPr/>
        </p:nvSpPr>
        <p:spPr>
          <a:xfrm>
            <a:off x="10049881" y="7277100"/>
            <a:ext cx="6435669" cy="624082"/>
          </a:xfrm>
          <a:prstGeom prst="rect">
            <a:avLst/>
          </a:prstGeom>
        </p:spPr>
        <p:txBody>
          <a:bodyPr lIns="0" tIns="0" rIns="0" bIns="0" rtlCol="0" anchor="t">
            <a:spAutoFit/>
          </a:bodyPr>
          <a:lstStyle/>
          <a:p>
            <a:pPr algn="ctr">
              <a:lnSpc>
                <a:spcPts val="5772"/>
              </a:lnSpc>
              <a:spcBef>
                <a:spcPct val="0"/>
              </a:spcBef>
            </a:pPr>
            <a:r>
              <a:rPr lang="en-US" sz="2000" dirty="0">
                <a:solidFill>
                  <a:srgbClr val="FFFFFF"/>
                </a:solidFill>
                <a:latin typeface="Open Sans Bold"/>
              </a:rPr>
              <a:t>Presented by Kim Grimes and Mike George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60A236-78A7-A1B0-414D-F081C918ACAD}"/>
              </a:ext>
            </a:extLst>
          </p:cNvPr>
          <p:cNvPicPr>
            <a:picLocks noChangeAspect="1"/>
          </p:cNvPicPr>
          <p:nvPr/>
        </p:nvPicPr>
        <p:blipFill>
          <a:blip r:embed="rId2"/>
          <a:stretch>
            <a:fillRect/>
          </a:stretch>
        </p:blipFill>
        <p:spPr>
          <a:xfrm>
            <a:off x="4152900" y="110932"/>
            <a:ext cx="9982200" cy="6635454"/>
          </a:xfrm>
          <a:prstGeom prst="rect">
            <a:avLst/>
          </a:prstGeom>
        </p:spPr>
      </p:pic>
      <p:pic>
        <p:nvPicPr>
          <p:cNvPr id="5" name="Picture 4">
            <a:extLst>
              <a:ext uri="{FF2B5EF4-FFF2-40B4-BE49-F238E27FC236}">
                <a16:creationId xmlns:a16="http://schemas.microsoft.com/office/drawing/2014/main" id="{6684A682-1CB2-2A65-0331-BD7DE92C428E}"/>
              </a:ext>
            </a:extLst>
          </p:cNvPr>
          <p:cNvPicPr>
            <a:picLocks noChangeAspect="1"/>
          </p:cNvPicPr>
          <p:nvPr/>
        </p:nvPicPr>
        <p:blipFill>
          <a:blip r:embed="rId3"/>
          <a:stretch>
            <a:fillRect/>
          </a:stretch>
        </p:blipFill>
        <p:spPr>
          <a:xfrm>
            <a:off x="3677478" y="6819899"/>
            <a:ext cx="10952922" cy="3356169"/>
          </a:xfrm>
          <a:prstGeom prst="rect">
            <a:avLst/>
          </a:prstGeom>
        </p:spPr>
      </p:pic>
    </p:spTree>
    <p:extLst>
      <p:ext uri="{BB962C8B-B14F-4D97-AF65-F5344CB8AC3E}">
        <p14:creationId xmlns:p14="http://schemas.microsoft.com/office/powerpoint/2010/main" val="3945522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E205E-7502-0B05-7BBC-CA60145016D1}"/>
              </a:ext>
            </a:extLst>
          </p:cNvPr>
          <p:cNvPicPr>
            <a:picLocks noChangeAspect="1"/>
          </p:cNvPicPr>
          <p:nvPr/>
        </p:nvPicPr>
        <p:blipFill>
          <a:blip r:embed="rId2"/>
          <a:stretch>
            <a:fillRect/>
          </a:stretch>
        </p:blipFill>
        <p:spPr>
          <a:xfrm>
            <a:off x="152400" y="633283"/>
            <a:ext cx="4319684" cy="4343550"/>
          </a:xfrm>
          <a:prstGeom prst="rect">
            <a:avLst/>
          </a:prstGeom>
        </p:spPr>
      </p:pic>
      <p:pic>
        <p:nvPicPr>
          <p:cNvPr id="5" name="Picture 4">
            <a:extLst>
              <a:ext uri="{FF2B5EF4-FFF2-40B4-BE49-F238E27FC236}">
                <a16:creationId xmlns:a16="http://schemas.microsoft.com/office/drawing/2014/main" id="{C5E872FE-27BE-CD1C-5444-89AC018B48E0}"/>
              </a:ext>
            </a:extLst>
          </p:cNvPr>
          <p:cNvPicPr>
            <a:picLocks noChangeAspect="1"/>
          </p:cNvPicPr>
          <p:nvPr/>
        </p:nvPicPr>
        <p:blipFill>
          <a:blip r:embed="rId3"/>
          <a:stretch>
            <a:fillRect/>
          </a:stretch>
        </p:blipFill>
        <p:spPr>
          <a:xfrm>
            <a:off x="10058400" y="8224725"/>
            <a:ext cx="7983064" cy="1609950"/>
          </a:xfrm>
          <a:prstGeom prst="rect">
            <a:avLst/>
          </a:prstGeom>
        </p:spPr>
      </p:pic>
      <p:pic>
        <p:nvPicPr>
          <p:cNvPr id="7" name="Picture 6">
            <a:extLst>
              <a:ext uri="{FF2B5EF4-FFF2-40B4-BE49-F238E27FC236}">
                <a16:creationId xmlns:a16="http://schemas.microsoft.com/office/drawing/2014/main" id="{6F3E9D89-B1DF-F0DD-CC1E-45C36AE96A68}"/>
              </a:ext>
            </a:extLst>
          </p:cNvPr>
          <p:cNvPicPr>
            <a:picLocks noChangeAspect="1"/>
          </p:cNvPicPr>
          <p:nvPr/>
        </p:nvPicPr>
        <p:blipFill>
          <a:blip r:embed="rId4"/>
          <a:stretch>
            <a:fillRect/>
          </a:stretch>
        </p:blipFill>
        <p:spPr>
          <a:xfrm>
            <a:off x="20782" y="5310167"/>
            <a:ext cx="5572903" cy="4667901"/>
          </a:xfrm>
          <a:prstGeom prst="rect">
            <a:avLst/>
          </a:prstGeom>
        </p:spPr>
      </p:pic>
      <p:pic>
        <p:nvPicPr>
          <p:cNvPr id="9" name="Picture 8">
            <a:extLst>
              <a:ext uri="{FF2B5EF4-FFF2-40B4-BE49-F238E27FC236}">
                <a16:creationId xmlns:a16="http://schemas.microsoft.com/office/drawing/2014/main" id="{FEC313B3-EEEB-CC92-EADF-97935561785E}"/>
              </a:ext>
            </a:extLst>
          </p:cNvPr>
          <p:cNvPicPr>
            <a:picLocks noChangeAspect="1"/>
          </p:cNvPicPr>
          <p:nvPr/>
        </p:nvPicPr>
        <p:blipFill>
          <a:blip r:embed="rId5"/>
          <a:stretch>
            <a:fillRect/>
          </a:stretch>
        </p:blipFill>
        <p:spPr>
          <a:xfrm>
            <a:off x="5614467" y="5153891"/>
            <a:ext cx="4248743" cy="4944165"/>
          </a:xfrm>
          <a:prstGeom prst="rect">
            <a:avLst/>
          </a:prstGeom>
        </p:spPr>
      </p:pic>
      <p:pic>
        <p:nvPicPr>
          <p:cNvPr id="11" name="Picture 10">
            <a:extLst>
              <a:ext uri="{FF2B5EF4-FFF2-40B4-BE49-F238E27FC236}">
                <a16:creationId xmlns:a16="http://schemas.microsoft.com/office/drawing/2014/main" id="{73519D3F-A6CC-CB64-E67E-FF9C3FCBB2CD}"/>
              </a:ext>
            </a:extLst>
          </p:cNvPr>
          <p:cNvPicPr>
            <a:picLocks noChangeAspect="1"/>
          </p:cNvPicPr>
          <p:nvPr/>
        </p:nvPicPr>
        <p:blipFill>
          <a:blip r:embed="rId6"/>
          <a:stretch>
            <a:fillRect/>
          </a:stretch>
        </p:blipFill>
        <p:spPr>
          <a:xfrm>
            <a:off x="4267200" y="633283"/>
            <a:ext cx="8183117" cy="2181529"/>
          </a:xfrm>
          <a:prstGeom prst="rect">
            <a:avLst/>
          </a:prstGeom>
        </p:spPr>
      </p:pic>
      <p:sp>
        <p:nvSpPr>
          <p:cNvPr id="12" name="TextBox 11">
            <a:extLst>
              <a:ext uri="{FF2B5EF4-FFF2-40B4-BE49-F238E27FC236}">
                <a16:creationId xmlns:a16="http://schemas.microsoft.com/office/drawing/2014/main" id="{6793B754-467E-44DF-E501-27917DCE4B6E}"/>
              </a:ext>
            </a:extLst>
          </p:cNvPr>
          <p:cNvSpPr txBox="1"/>
          <p:nvPr/>
        </p:nvSpPr>
        <p:spPr>
          <a:xfrm>
            <a:off x="12725401" y="1257300"/>
            <a:ext cx="4724400" cy="1323439"/>
          </a:xfrm>
          <a:prstGeom prst="rect">
            <a:avLst/>
          </a:prstGeom>
          <a:noFill/>
        </p:spPr>
        <p:txBody>
          <a:bodyPr wrap="square" rtlCol="0">
            <a:spAutoFit/>
          </a:bodyPr>
          <a:lstStyle/>
          <a:p>
            <a:r>
              <a:rPr lang="en-US" sz="4000" dirty="0"/>
              <a:t>Current employer for 9.62 months</a:t>
            </a:r>
          </a:p>
        </p:txBody>
      </p:sp>
      <p:pic>
        <p:nvPicPr>
          <p:cNvPr id="14" name="Picture 13">
            <a:extLst>
              <a:ext uri="{FF2B5EF4-FFF2-40B4-BE49-F238E27FC236}">
                <a16:creationId xmlns:a16="http://schemas.microsoft.com/office/drawing/2014/main" id="{3C5C848C-E5FF-2884-7F89-789819CBCB47}"/>
              </a:ext>
            </a:extLst>
          </p:cNvPr>
          <p:cNvPicPr>
            <a:picLocks noChangeAspect="1"/>
          </p:cNvPicPr>
          <p:nvPr/>
        </p:nvPicPr>
        <p:blipFill>
          <a:blip r:embed="rId7"/>
          <a:stretch>
            <a:fillRect/>
          </a:stretch>
        </p:blipFill>
        <p:spPr>
          <a:xfrm>
            <a:off x="9883992" y="4881027"/>
            <a:ext cx="8478433" cy="2591162"/>
          </a:xfrm>
          <a:prstGeom prst="rect">
            <a:avLst/>
          </a:prstGeom>
        </p:spPr>
      </p:pic>
      <p:sp>
        <p:nvSpPr>
          <p:cNvPr id="15" name="TextBox 14">
            <a:extLst>
              <a:ext uri="{FF2B5EF4-FFF2-40B4-BE49-F238E27FC236}">
                <a16:creationId xmlns:a16="http://schemas.microsoft.com/office/drawing/2014/main" id="{834084FB-985D-DF4E-BFC1-ABD829F14609}"/>
              </a:ext>
            </a:extLst>
          </p:cNvPr>
          <p:cNvSpPr txBox="1"/>
          <p:nvPr/>
        </p:nvSpPr>
        <p:spPr>
          <a:xfrm>
            <a:off x="9920435" y="2944948"/>
            <a:ext cx="7344332" cy="1815882"/>
          </a:xfrm>
          <a:prstGeom prst="rect">
            <a:avLst/>
          </a:prstGeom>
          <a:noFill/>
        </p:spPr>
        <p:txBody>
          <a:bodyPr wrap="square" rtlCol="0">
            <a:spAutoFit/>
          </a:bodyPr>
          <a:lstStyle/>
          <a:p>
            <a:r>
              <a:rPr lang="en-US" sz="2800" dirty="0"/>
              <a:t>How can we justify using a shorter average?  Obtain full VOE with hourly rates showing increasing and a letter of explanation</a:t>
            </a:r>
          </a:p>
        </p:txBody>
      </p:sp>
    </p:spTree>
    <p:extLst>
      <p:ext uri="{BB962C8B-B14F-4D97-AF65-F5344CB8AC3E}">
        <p14:creationId xmlns:p14="http://schemas.microsoft.com/office/powerpoint/2010/main" val="3566894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F92BA7-3DB9-8D2D-CB16-A1A0145AF3EC}"/>
              </a:ext>
            </a:extLst>
          </p:cNvPr>
          <p:cNvPicPr>
            <a:picLocks noChangeAspect="1"/>
          </p:cNvPicPr>
          <p:nvPr/>
        </p:nvPicPr>
        <p:blipFill>
          <a:blip r:embed="rId2"/>
          <a:stretch>
            <a:fillRect/>
          </a:stretch>
        </p:blipFill>
        <p:spPr>
          <a:xfrm>
            <a:off x="1676400" y="310519"/>
            <a:ext cx="15068039" cy="3870825"/>
          </a:xfrm>
          <a:prstGeom prst="rect">
            <a:avLst/>
          </a:prstGeom>
        </p:spPr>
      </p:pic>
      <p:pic>
        <p:nvPicPr>
          <p:cNvPr id="5" name="Picture 4">
            <a:extLst>
              <a:ext uri="{FF2B5EF4-FFF2-40B4-BE49-F238E27FC236}">
                <a16:creationId xmlns:a16="http://schemas.microsoft.com/office/drawing/2014/main" id="{2ACD95D3-7847-3269-E5F6-B1638B4C51A3}"/>
              </a:ext>
            </a:extLst>
          </p:cNvPr>
          <p:cNvPicPr>
            <a:picLocks noChangeAspect="1"/>
          </p:cNvPicPr>
          <p:nvPr/>
        </p:nvPicPr>
        <p:blipFill>
          <a:blip r:embed="rId3"/>
          <a:stretch>
            <a:fillRect/>
          </a:stretch>
        </p:blipFill>
        <p:spPr>
          <a:xfrm>
            <a:off x="1676400" y="4372468"/>
            <a:ext cx="15214122" cy="5638800"/>
          </a:xfrm>
          <a:prstGeom prst="rect">
            <a:avLst/>
          </a:prstGeom>
        </p:spPr>
      </p:pic>
    </p:spTree>
    <p:extLst>
      <p:ext uri="{BB962C8B-B14F-4D97-AF65-F5344CB8AC3E}">
        <p14:creationId xmlns:p14="http://schemas.microsoft.com/office/powerpoint/2010/main" val="2790555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72CFD6-166D-6BF9-578A-651E24EF4322}"/>
              </a:ext>
            </a:extLst>
          </p:cNvPr>
          <p:cNvPicPr>
            <a:picLocks noChangeAspect="1"/>
          </p:cNvPicPr>
          <p:nvPr/>
        </p:nvPicPr>
        <p:blipFill>
          <a:blip r:embed="rId2"/>
          <a:stretch>
            <a:fillRect/>
          </a:stretch>
        </p:blipFill>
        <p:spPr>
          <a:xfrm>
            <a:off x="990600" y="504178"/>
            <a:ext cx="12573000" cy="5787382"/>
          </a:xfrm>
          <a:prstGeom prst="rect">
            <a:avLst/>
          </a:prstGeom>
        </p:spPr>
      </p:pic>
      <p:pic>
        <p:nvPicPr>
          <p:cNvPr id="10" name="Picture 9">
            <a:extLst>
              <a:ext uri="{FF2B5EF4-FFF2-40B4-BE49-F238E27FC236}">
                <a16:creationId xmlns:a16="http://schemas.microsoft.com/office/drawing/2014/main" id="{DA68479C-FCEF-9391-C187-99FBDA0E5538}"/>
              </a:ext>
            </a:extLst>
          </p:cNvPr>
          <p:cNvPicPr>
            <a:picLocks noChangeAspect="1"/>
          </p:cNvPicPr>
          <p:nvPr/>
        </p:nvPicPr>
        <p:blipFill>
          <a:blip r:embed="rId3"/>
          <a:stretch>
            <a:fillRect/>
          </a:stretch>
        </p:blipFill>
        <p:spPr>
          <a:xfrm>
            <a:off x="2819400" y="6430022"/>
            <a:ext cx="14850535" cy="3352800"/>
          </a:xfrm>
          <a:prstGeom prst="rect">
            <a:avLst/>
          </a:prstGeom>
        </p:spPr>
      </p:pic>
    </p:spTree>
    <p:extLst>
      <p:ext uri="{BB962C8B-B14F-4D97-AF65-F5344CB8AC3E}">
        <p14:creationId xmlns:p14="http://schemas.microsoft.com/office/powerpoint/2010/main" val="59592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3CE0A1-E54C-D3CC-BAEA-2F40F1FB7B92}"/>
              </a:ext>
            </a:extLst>
          </p:cNvPr>
          <p:cNvPicPr>
            <a:picLocks noChangeAspect="1"/>
          </p:cNvPicPr>
          <p:nvPr/>
        </p:nvPicPr>
        <p:blipFill>
          <a:blip r:embed="rId2"/>
          <a:stretch>
            <a:fillRect/>
          </a:stretch>
        </p:blipFill>
        <p:spPr>
          <a:xfrm>
            <a:off x="1219200" y="9232380"/>
            <a:ext cx="8164064" cy="685896"/>
          </a:xfrm>
          <a:prstGeom prst="rect">
            <a:avLst/>
          </a:prstGeom>
        </p:spPr>
      </p:pic>
      <p:pic>
        <p:nvPicPr>
          <p:cNvPr id="7" name="Picture 6">
            <a:extLst>
              <a:ext uri="{FF2B5EF4-FFF2-40B4-BE49-F238E27FC236}">
                <a16:creationId xmlns:a16="http://schemas.microsoft.com/office/drawing/2014/main" id="{DC53FCBE-0FEB-584F-AC28-A430619C551A}"/>
              </a:ext>
            </a:extLst>
          </p:cNvPr>
          <p:cNvPicPr>
            <a:picLocks noChangeAspect="1"/>
          </p:cNvPicPr>
          <p:nvPr/>
        </p:nvPicPr>
        <p:blipFill>
          <a:blip r:embed="rId3"/>
          <a:stretch>
            <a:fillRect/>
          </a:stretch>
        </p:blipFill>
        <p:spPr>
          <a:xfrm>
            <a:off x="1219200" y="5676900"/>
            <a:ext cx="11565860" cy="3352800"/>
          </a:xfrm>
          <a:prstGeom prst="rect">
            <a:avLst/>
          </a:prstGeom>
        </p:spPr>
      </p:pic>
      <p:pic>
        <p:nvPicPr>
          <p:cNvPr id="9" name="Picture 8">
            <a:extLst>
              <a:ext uri="{FF2B5EF4-FFF2-40B4-BE49-F238E27FC236}">
                <a16:creationId xmlns:a16="http://schemas.microsoft.com/office/drawing/2014/main" id="{E2913DA3-05E4-47CA-1496-5E64C0DBEA73}"/>
              </a:ext>
            </a:extLst>
          </p:cNvPr>
          <p:cNvPicPr>
            <a:picLocks noChangeAspect="1"/>
          </p:cNvPicPr>
          <p:nvPr/>
        </p:nvPicPr>
        <p:blipFill>
          <a:blip r:embed="rId4"/>
          <a:stretch>
            <a:fillRect/>
          </a:stretch>
        </p:blipFill>
        <p:spPr>
          <a:xfrm>
            <a:off x="1219200" y="127163"/>
            <a:ext cx="13182600" cy="5347057"/>
          </a:xfrm>
          <a:prstGeom prst="rect">
            <a:avLst/>
          </a:prstGeom>
        </p:spPr>
      </p:pic>
    </p:spTree>
    <p:extLst>
      <p:ext uri="{BB962C8B-B14F-4D97-AF65-F5344CB8AC3E}">
        <p14:creationId xmlns:p14="http://schemas.microsoft.com/office/powerpoint/2010/main" val="282264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E5A6A6-20B1-5E64-95AE-C69276A97113}"/>
              </a:ext>
            </a:extLst>
          </p:cNvPr>
          <p:cNvSpPr txBox="1"/>
          <p:nvPr/>
        </p:nvSpPr>
        <p:spPr>
          <a:xfrm>
            <a:off x="838200" y="495300"/>
            <a:ext cx="2438400" cy="646331"/>
          </a:xfrm>
          <a:prstGeom prst="rect">
            <a:avLst/>
          </a:prstGeom>
          <a:noFill/>
        </p:spPr>
        <p:txBody>
          <a:bodyPr wrap="square" rtlCol="0">
            <a:spAutoFit/>
          </a:bodyPr>
          <a:lstStyle/>
          <a:p>
            <a:r>
              <a:rPr lang="en-US" dirty="0"/>
              <a:t>Loan Closed September of 2022</a:t>
            </a:r>
          </a:p>
        </p:txBody>
      </p:sp>
      <p:pic>
        <p:nvPicPr>
          <p:cNvPr id="4" name="Picture 3">
            <a:extLst>
              <a:ext uri="{FF2B5EF4-FFF2-40B4-BE49-F238E27FC236}">
                <a16:creationId xmlns:a16="http://schemas.microsoft.com/office/drawing/2014/main" id="{6D3F3766-1FEC-93DD-4CA2-9C3C434E0C16}"/>
              </a:ext>
            </a:extLst>
          </p:cNvPr>
          <p:cNvPicPr>
            <a:picLocks noChangeAspect="1"/>
          </p:cNvPicPr>
          <p:nvPr/>
        </p:nvPicPr>
        <p:blipFill>
          <a:blip r:embed="rId2"/>
          <a:stretch>
            <a:fillRect/>
          </a:stretch>
        </p:blipFill>
        <p:spPr>
          <a:xfrm>
            <a:off x="4095045" y="1599705"/>
            <a:ext cx="10097909" cy="7087589"/>
          </a:xfrm>
          <a:prstGeom prst="rect">
            <a:avLst/>
          </a:prstGeom>
        </p:spPr>
      </p:pic>
      <p:sp>
        <p:nvSpPr>
          <p:cNvPr id="5" name="TextBox 4">
            <a:extLst>
              <a:ext uri="{FF2B5EF4-FFF2-40B4-BE49-F238E27FC236}">
                <a16:creationId xmlns:a16="http://schemas.microsoft.com/office/drawing/2014/main" id="{2572209E-7123-4CEE-52BF-DC29CEF4C8FA}"/>
              </a:ext>
            </a:extLst>
          </p:cNvPr>
          <p:cNvSpPr txBox="1"/>
          <p:nvPr/>
        </p:nvSpPr>
        <p:spPr>
          <a:xfrm>
            <a:off x="685800" y="9105900"/>
            <a:ext cx="4419600" cy="646331"/>
          </a:xfrm>
          <a:prstGeom prst="rect">
            <a:avLst/>
          </a:prstGeom>
          <a:noFill/>
        </p:spPr>
        <p:txBody>
          <a:bodyPr wrap="square" rtlCol="0">
            <a:spAutoFit/>
          </a:bodyPr>
          <a:lstStyle/>
          <a:p>
            <a:r>
              <a:rPr lang="en-US" dirty="0"/>
              <a:t>1- document income prior to July 7</a:t>
            </a:r>
          </a:p>
          <a:p>
            <a:r>
              <a:rPr lang="en-US" dirty="0"/>
              <a:t>2 W2 for 2021 and 2020</a:t>
            </a:r>
          </a:p>
        </p:txBody>
      </p:sp>
    </p:spTree>
    <p:extLst>
      <p:ext uri="{BB962C8B-B14F-4D97-AF65-F5344CB8AC3E}">
        <p14:creationId xmlns:p14="http://schemas.microsoft.com/office/powerpoint/2010/main" val="2520306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DB738-686A-2FC1-90BC-6B742F4997D7}"/>
              </a:ext>
            </a:extLst>
          </p:cNvPr>
          <p:cNvPicPr>
            <a:picLocks noChangeAspect="1"/>
          </p:cNvPicPr>
          <p:nvPr/>
        </p:nvPicPr>
        <p:blipFill>
          <a:blip r:embed="rId2"/>
          <a:stretch>
            <a:fillRect/>
          </a:stretch>
        </p:blipFill>
        <p:spPr>
          <a:xfrm>
            <a:off x="533400" y="571500"/>
            <a:ext cx="5239481" cy="5458587"/>
          </a:xfrm>
          <a:prstGeom prst="rect">
            <a:avLst/>
          </a:prstGeom>
        </p:spPr>
      </p:pic>
      <p:pic>
        <p:nvPicPr>
          <p:cNvPr id="5" name="Picture 4">
            <a:extLst>
              <a:ext uri="{FF2B5EF4-FFF2-40B4-BE49-F238E27FC236}">
                <a16:creationId xmlns:a16="http://schemas.microsoft.com/office/drawing/2014/main" id="{81525052-82EF-A3DB-CE3B-1607D342C363}"/>
              </a:ext>
            </a:extLst>
          </p:cNvPr>
          <p:cNvPicPr>
            <a:picLocks noChangeAspect="1"/>
          </p:cNvPicPr>
          <p:nvPr/>
        </p:nvPicPr>
        <p:blipFill>
          <a:blip r:embed="rId3"/>
          <a:stretch>
            <a:fillRect/>
          </a:stretch>
        </p:blipFill>
        <p:spPr>
          <a:xfrm>
            <a:off x="5867400" y="800100"/>
            <a:ext cx="6239746" cy="2000529"/>
          </a:xfrm>
          <a:prstGeom prst="rect">
            <a:avLst/>
          </a:prstGeom>
        </p:spPr>
      </p:pic>
      <p:pic>
        <p:nvPicPr>
          <p:cNvPr id="7" name="Picture 6">
            <a:extLst>
              <a:ext uri="{FF2B5EF4-FFF2-40B4-BE49-F238E27FC236}">
                <a16:creationId xmlns:a16="http://schemas.microsoft.com/office/drawing/2014/main" id="{FA080A1B-C2A5-D828-F0FE-FA0E3360943E}"/>
              </a:ext>
            </a:extLst>
          </p:cNvPr>
          <p:cNvPicPr>
            <a:picLocks noChangeAspect="1"/>
          </p:cNvPicPr>
          <p:nvPr/>
        </p:nvPicPr>
        <p:blipFill>
          <a:blip r:embed="rId4"/>
          <a:stretch>
            <a:fillRect/>
          </a:stretch>
        </p:blipFill>
        <p:spPr>
          <a:xfrm>
            <a:off x="12462290" y="810491"/>
            <a:ext cx="5306165" cy="5820587"/>
          </a:xfrm>
          <a:prstGeom prst="rect">
            <a:avLst/>
          </a:prstGeom>
        </p:spPr>
      </p:pic>
      <p:pic>
        <p:nvPicPr>
          <p:cNvPr id="9" name="Picture 8">
            <a:extLst>
              <a:ext uri="{FF2B5EF4-FFF2-40B4-BE49-F238E27FC236}">
                <a16:creationId xmlns:a16="http://schemas.microsoft.com/office/drawing/2014/main" id="{FF927E48-1E29-ECE4-F426-3B52AA65129F}"/>
              </a:ext>
            </a:extLst>
          </p:cNvPr>
          <p:cNvPicPr>
            <a:picLocks noChangeAspect="1"/>
          </p:cNvPicPr>
          <p:nvPr/>
        </p:nvPicPr>
        <p:blipFill>
          <a:blip r:embed="rId5"/>
          <a:stretch>
            <a:fillRect/>
          </a:stretch>
        </p:blipFill>
        <p:spPr>
          <a:xfrm>
            <a:off x="6477000" y="3720784"/>
            <a:ext cx="4639322" cy="5410955"/>
          </a:xfrm>
          <a:prstGeom prst="rect">
            <a:avLst/>
          </a:prstGeom>
        </p:spPr>
      </p:pic>
      <p:sp>
        <p:nvSpPr>
          <p:cNvPr id="10" name="TextBox 9">
            <a:extLst>
              <a:ext uri="{FF2B5EF4-FFF2-40B4-BE49-F238E27FC236}">
                <a16:creationId xmlns:a16="http://schemas.microsoft.com/office/drawing/2014/main" id="{B13E0CB1-2488-65D4-8DEE-7066FC070A9F}"/>
              </a:ext>
            </a:extLst>
          </p:cNvPr>
          <p:cNvSpPr txBox="1"/>
          <p:nvPr/>
        </p:nvSpPr>
        <p:spPr>
          <a:xfrm>
            <a:off x="519546" y="6210300"/>
            <a:ext cx="5253336" cy="3416320"/>
          </a:xfrm>
          <a:prstGeom prst="rect">
            <a:avLst/>
          </a:prstGeom>
          <a:noFill/>
        </p:spPr>
        <p:txBody>
          <a:bodyPr wrap="square" rtlCol="0">
            <a:spAutoFit/>
          </a:bodyPr>
          <a:lstStyle/>
          <a:p>
            <a:r>
              <a:rPr lang="en-US" dirty="0"/>
              <a:t>1- Question if income is stable and likely to continue</a:t>
            </a:r>
          </a:p>
          <a:p>
            <a:r>
              <a:rPr lang="en-US" dirty="0"/>
              <a:t>2 need employment letter and document why all the job changes</a:t>
            </a:r>
          </a:p>
          <a:p>
            <a:r>
              <a:rPr lang="en-US" dirty="0"/>
              <a:t>3- Per AUS “ if the borrower has changed jobs more than three times in the previous 12-month period, or has changed lines of work, verify and document the stability of the income.  Obtain either transcripts of training and education or continued increases in income or benefits</a:t>
            </a:r>
          </a:p>
          <a:p>
            <a:endParaRPr lang="en-US" dirty="0"/>
          </a:p>
        </p:txBody>
      </p:sp>
    </p:spTree>
    <p:extLst>
      <p:ext uri="{BB962C8B-B14F-4D97-AF65-F5344CB8AC3E}">
        <p14:creationId xmlns:p14="http://schemas.microsoft.com/office/powerpoint/2010/main" val="3631211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E7E7C-10E3-4B9C-0EAF-FF91017CF1C1}"/>
              </a:ext>
            </a:extLst>
          </p:cNvPr>
          <p:cNvPicPr>
            <a:picLocks noChangeAspect="1"/>
          </p:cNvPicPr>
          <p:nvPr/>
        </p:nvPicPr>
        <p:blipFill>
          <a:blip r:embed="rId2"/>
          <a:stretch>
            <a:fillRect/>
          </a:stretch>
        </p:blipFill>
        <p:spPr>
          <a:xfrm>
            <a:off x="381000" y="453887"/>
            <a:ext cx="10668000" cy="5105400"/>
          </a:xfrm>
          <a:prstGeom prst="rect">
            <a:avLst/>
          </a:prstGeom>
        </p:spPr>
      </p:pic>
      <p:pic>
        <p:nvPicPr>
          <p:cNvPr id="5" name="Picture 4">
            <a:extLst>
              <a:ext uri="{FF2B5EF4-FFF2-40B4-BE49-F238E27FC236}">
                <a16:creationId xmlns:a16="http://schemas.microsoft.com/office/drawing/2014/main" id="{D1FAF0BD-4115-CF72-96B2-B580FDB968FF}"/>
              </a:ext>
            </a:extLst>
          </p:cNvPr>
          <p:cNvPicPr>
            <a:picLocks noChangeAspect="1"/>
          </p:cNvPicPr>
          <p:nvPr/>
        </p:nvPicPr>
        <p:blipFill>
          <a:blip r:embed="rId3"/>
          <a:stretch>
            <a:fillRect/>
          </a:stretch>
        </p:blipFill>
        <p:spPr>
          <a:xfrm>
            <a:off x="10820400" y="453887"/>
            <a:ext cx="6629400" cy="8816766"/>
          </a:xfrm>
          <a:prstGeom prst="rect">
            <a:avLst/>
          </a:prstGeom>
        </p:spPr>
      </p:pic>
      <p:sp>
        <p:nvSpPr>
          <p:cNvPr id="6" name="TextBox 5">
            <a:extLst>
              <a:ext uri="{FF2B5EF4-FFF2-40B4-BE49-F238E27FC236}">
                <a16:creationId xmlns:a16="http://schemas.microsoft.com/office/drawing/2014/main" id="{A154B656-D386-17D3-893F-C80C170348DA}"/>
              </a:ext>
            </a:extLst>
          </p:cNvPr>
          <p:cNvSpPr txBox="1"/>
          <p:nvPr/>
        </p:nvSpPr>
        <p:spPr>
          <a:xfrm>
            <a:off x="1295400" y="6057900"/>
            <a:ext cx="7239000" cy="3416320"/>
          </a:xfrm>
          <a:prstGeom prst="rect">
            <a:avLst/>
          </a:prstGeom>
          <a:noFill/>
        </p:spPr>
        <p:txBody>
          <a:bodyPr wrap="square" rtlCol="0">
            <a:spAutoFit/>
          </a:bodyPr>
          <a:lstStyle/>
          <a:p>
            <a:r>
              <a:rPr lang="en-US" sz="3600" dirty="0"/>
              <a:t>1- Add income per W2 for 2020 and 2021.  Is that in line with YTD.  Can we average the income earned</a:t>
            </a:r>
          </a:p>
          <a:p>
            <a:endParaRPr lang="en-US" sz="3600" dirty="0"/>
          </a:p>
          <a:p>
            <a:endParaRPr lang="en-US" sz="3600" dirty="0"/>
          </a:p>
        </p:txBody>
      </p:sp>
    </p:spTree>
    <p:extLst>
      <p:ext uri="{BB962C8B-B14F-4D97-AF65-F5344CB8AC3E}">
        <p14:creationId xmlns:p14="http://schemas.microsoft.com/office/powerpoint/2010/main" val="3089112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9CA9F959-ADBE-650F-3F61-25D746A04225}"/>
              </a:ext>
            </a:extLst>
          </p:cNvPr>
          <p:cNvSpPr/>
          <p:nvPr/>
        </p:nvSpPr>
        <p:spPr>
          <a:xfrm>
            <a:off x="-304800" y="3848100"/>
            <a:ext cx="4114800" cy="4812090"/>
          </a:xfrm>
          <a:custGeom>
            <a:avLst/>
            <a:gdLst/>
            <a:ahLst/>
            <a:cxnLst/>
            <a:rect l="l" t="t" r="r" b="b"/>
            <a:pathLst>
              <a:path w="8282317" h="8220200">
                <a:moveTo>
                  <a:pt x="0" y="0"/>
                </a:moveTo>
                <a:lnTo>
                  <a:pt x="8282317" y="0"/>
                </a:lnTo>
                <a:lnTo>
                  <a:pt x="8282317" y="8220200"/>
                </a:lnTo>
                <a:lnTo>
                  <a:pt x="0" y="8220200"/>
                </a:lnTo>
                <a:lnTo>
                  <a:pt x="0" y="0"/>
                </a:lnTo>
                <a:close/>
              </a:path>
            </a:pathLst>
          </a:custGeom>
          <a:blipFill>
            <a:blip r:embed="rId2"/>
            <a:stretch>
              <a:fillRect/>
            </a:stretch>
          </a:blipFill>
        </p:spPr>
        <p:txBody>
          <a:bodyPr/>
          <a:lstStyle/>
          <a:p>
            <a:endParaRPr lang="en-US" dirty="0"/>
          </a:p>
        </p:txBody>
      </p:sp>
      <p:sp>
        <p:nvSpPr>
          <p:cNvPr id="3" name="TextBox 2">
            <a:extLst>
              <a:ext uri="{FF2B5EF4-FFF2-40B4-BE49-F238E27FC236}">
                <a16:creationId xmlns:a16="http://schemas.microsoft.com/office/drawing/2014/main" id="{06BEA970-2E14-65A6-A3C1-75A4D85B5660}"/>
              </a:ext>
            </a:extLst>
          </p:cNvPr>
          <p:cNvSpPr txBox="1"/>
          <p:nvPr/>
        </p:nvSpPr>
        <p:spPr>
          <a:xfrm>
            <a:off x="990600" y="159643"/>
            <a:ext cx="16916400" cy="1569660"/>
          </a:xfrm>
          <a:prstGeom prst="rect">
            <a:avLst/>
          </a:prstGeom>
          <a:noFill/>
        </p:spPr>
        <p:txBody>
          <a:bodyPr wrap="square" rtlCol="0">
            <a:spAutoFit/>
          </a:bodyPr>
          <a:lstStyle/>
          <a:p>
            <a:pPr algn="ctr"/>
            <a:r>
              <a:rPr lang="en-US" sz="4800" b="1" u="sng" dirty="0"/>
              <a:t>Variable income (Fluctuating earnings  overtime, bonus and commission)</a:t>
            </a:r>
          </a:p>
        </p:txBody>
      </p:sp>
      <p:sp>
        <p:nvSpPr>
          <p:cNvPr id="4" name="TextBox 3">
            <a:extLst>
              <a:ext uri="{FF2B5EF4-FFF2-40B4-BE49-F238E27FC236}">
                <a16:creationId xmlns:a16="http://schemas.microsoft.com/office/drawing/2014/main" id="{AE9F79EC-D33D-71C0-C445-1387C342B3B7}"/>
              </a:ext>
            </a:extLst>
          </p:cNvPr>
          <p:cNvSpPr txBox="1"/>
          <p:nvPr/>
        </p:nvSpPr>
        <p:spPr>
          <a:xfrm>
            <a:off x="3780183" y="1711081"/>
            <a:ext cx="12192000" cy="8279190"/>
          </a:xfrm>
          <a:prstGeom prst="rect">
            <a:avLst/>
          </a:prstGeom>
          <a:noFill/>
        </p:spPr>
        <p:txBody>
          <a:bodyPr wrap="square" rtlCol="0">
            <a:spAutoFit/>
          </a:bodyPr>
          <a:lstStyle/>
          <a:p>
            <a:r>
              <a:rPr lang="en-US" sz="2800" dirty="0"/>
              <a:t>Variable income can be riskier because you don’t know what you’re going to see in the future and that is why you must look at it from a historic perspective</a:t>
            </a:r>
          </a:p>
          <a:p>
            <a:endParaRPr lang="en-US" sz="2800" dirty="0"/>
          </a:p>
          <a:p>
            <a:endParaRPr lang="en-US" sz="2800" dirty="0"/>
          </a:p>
          <a:p>
            <a:r>
              <a:rPr lang="en-US" sz="2800" dirty="0"/>
              <a:t>1- VOE is required (Year end paystubs for applicable years may also satisfy the requirement.  </a:t>
            </a:r>
          </a:p>
          <a:p>
            <a:endParaRPr lang="en-US" sz="2800" dirty="0"/>
          </a:p>
          <a:p>
            <a:r>
              <a:rPr lang="en-US" sz="2800" dirty="0"/>
              <a:t>2- Is income consistent, increasing or decreasing?  If decreasing may need LOX on why to determine if stable and likely to continue</a:t>
            </a:r>
          </a:p>
          <a:p>
            <a:endParaRPr lang="en-US" sz="2800" dirty="0"/>
          </a:p>
          <a:p>
            <a:r>
              <a:rPr lang="en-US" sz="2800" dirty="0"/>
              <a:t>3- Consider using a 24-month average, unless you can justify 12–24-month average OR you use the lowest/most conservative average</a:t>
            </a:r>
          </a:p>
          <a:p>
            <a:endParaRPr lang="en-US" sz="2800" dirty="0"/>
          </a:p>
          <a:p>
            <a:r>
              <a:rPr lang="en-US" sz="2800" dirty="0"/>
              <a:t>4-Input this variable income correctly on the 1003, so that AUS can layer the risk and provide accurate findings</a:t>
            </a:r>
          </a:p>
          <a:p>
            <a:endParaRPr lang="en-US" sz="2800" dirty="0"/>
          </a:p>
          <a:p>
            <a:r>
              <a:rPr lang="en-US" sz="2800" dirty="0"/>
              <a:t>5- Payment types that indicate reimbursement (per diem) or fringe benefits are NOT acceptable as income</a:t>
            </a:r>
          </a:p>
        </p:txBody>
      </p:sp>
    </p:spTree>
    <p:extLst>
      <p:ext uri="{BB962C8B-B14F-4D97-AF65-F5344CB8AC3E}">
        <p14:creationId xmlns:p14="http://schemas.microsoft.com/office/powerpoint/2010/main" val="880929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0">
              <a:schemeClr val="accent1">
                <a:lumMod val="60000"/>
                <a:lumOff val="40000"/>
              </a:schemeClr>
            </a:gs>
            <a:gs pos="100000">
              <a:schemeClr val="accent1">
                <a:lumMod val="100000"/>
              </a:schemeClr>
            </a:gs>
          </a:gsLst>
          <a:path path="circle">
            <a:fillToRect l="50000" t="-80000" r="50000" b="180000"/>
          </a:path>
          <a:tileRect/>
        </a:gradFill>
        <a:effectLst/>
      </p:bgPr>
    </p:bg>
    <p:spTree>
      <p:nvGrpSpPr>
        <p:cNvPr id="1" name="">
          <a:extLst>
            <a:ext uri="{FF2B5EF4-FFF2-40B4-BE49-F238E27FC236}">
              <a16:creationId xmlns:a16="http://schemas.microsoft.com/office/drawing/2014/main" id="{34231142-8392-2B18-1F83-B71B06BF286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54B0894-BB6A-EFAB-DB09-EB669769E295}"/>
              </a:ext>
            </a:extLst>
          </p:cNvPr>
          <p:cNvGrpSpPr>
            <a:grpSpLocks noChangeAspect="1"/>
          </p:cNvGrpSpPr>
          <p:nvPr/>
        </p:nvGrpSpPr>
        <p:grpSpPr>
          <a:xfrm>
            <a:off x="17259300" y="7200900"/>
            <a:ext cx="2057400" cy="2057400"/>
            <a:chOff x="0" y="0"/>
            <a:chExt cx="1708150" cy="1708150"/>
          </a:xfrm>
        </p:grpSpPr>
        <p:sp>
          <p:nvSpPr>
            <p:cNvPr id="3" name="Freeform 3">
              <a:extLst>
                <a:ext uri="{FF2B5EF4-FFF2-40B4-BE49-F238E27FC236}">
                  <a16:creationId xmlns:a16="http://schemas.microsoft.com/office/drawing/2014/main" id="{B1F9B8F4-1855-FDA0-F511-9ACFF179F357}"/>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sp>
        <p:nvSpPr>
          <p:cNvPr id="4" name="Freeform 4">
            <a:extLst>
              <a:ext uri="{FF2B5EF4-FFF2-40B4-BE49-F238E27FC236}">
                <a16:creationId xmlns:a16="http://schemas.microsoft.com/office/drawing/2014/main" id="{CB9EDCCB-E0BA-C05A-32B4-97AEA9FA6697}"/>
              </a:ext>
            </a:extLst>
          </p:cNvPr>
          <p:cNvSpPr/>
          <p:nvPr/>
        </p:nvSpPr>
        <p:spPr>
          <a:xfrm flipH="1">
            <a:off x="110240" y="1858294"/>
            <a:ext cx="3813989" cy="8428706"/>
          </a:xfrm>
          <a:custGeom>
            <a:avLst/>
            <a:gdLst/>
            <a:ahLst/>
            <a:cxnLst/>
            <a:rect l="l" t="t" r="r" b="b"/>
            <a:pathLst>
              <a:path w="3813989" h="8428706">
                <a:moveTo>
                  <a:pt x="3813989" y="0"/>
                </a:moveTo>
                <a:lnTo>
                  <a:pt x="0" y="0"/>
                </a:lnTo>
                <a:lnTo>
                  <a:pt x="0" y="8428706"/>
                </a:lnTo>
                <a:lnTo>
                  <a:pt x="3813989" y="8428706"/>
                </a:lnTo>
                <a:lnTo>
                  <a:pt x="3813989" y="0"/>
                </a:lnTo>
                <a:close/>
              </a:path>
            </a:pathLst>
          </a:custGeom>
          <a:blipFill>
            <a:blip r:embed="rId2"/>
            <a:stretch>
              <a:fillRect/>
            </a:stretch>
          </a:blipFill>
        </p:spPr>
        <p:txBody>
          <a:bodyPr/>
          <a:lstStyle/>
          <a:p>
            <a:endParaRPr lang="en-US"/>
          </a:p>
        </p:txBody>
      </p:sp>
      <p:grpSp>
        <p:nvGrpSpPr>
          <p:cNvPr id="5" name="Group 5">
            <a:extLst>
              <a:ext uri="{FF2B5EF4-FFF2-40B4-BE49-F238E27FC236}">
                <a16:creationId xmlns:a16="http://schemas.microsoft.com/office/drawing/2014/main" id="{1FC09A57-2B7A-8F02-2359-BE215314E213}"/>
              </a:ext>
            </a:extLst>
          </p:cNvPr>
          <p:cNvGrpSpPr>
            <a:grpSpLocks noChangeAspect="1"/>
          </p:cNvGrpSpPr>
          <p:nvPr/>
        </p:nvGrpSpPr>
        <p:grpSpPr>
          <a:xfrm>
            <a:off x="-1858294" y="-1858294"/>
            <a:ext cx="3716589" cy="3716589"/>
            <a:chOff x="0" y="0"/>
            <a:chExt cx="2787650" cy="2787650"/>
          </a:xfrm>
        </p:grpSpPr>
        <p:sp>
          <p:nvSpPr>
            <p:cNvPr id="6" name="Freeform 6">
              <a:extLst>
                <a:ext uri="{FF2B5EF4-FFF2-40B4-BE49-F238E27FC236}">
                  <a16:creationId xmlns:a16="http://schemas.microsoft.com/office/drawing/2014/main" id="{FB0DCEB4-0333-65FF-6666-96666B458E84}"/>
                </a:ext>
              </a:extLst>
            </p:cNvPr>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sp>
        <p:nvSpPr>
          <p:cNvPr id="7" name="TextBox 7">
            <a:extLst>
              <a:ext uri="{FF2B5EF4-FFF2-40B4-BE49-F238E27FC236}">
                <a16:creationId xmlns:a16="http://schemas.microsoft.com/office/drawing/2014/main" id="{5591E197-A214-9D8B-40F5-2EEC99F4C5BF}"/>
              </a:ext>
            </a:extLst>
          </p:cNvPr>
          <p:cNvSpPr txBox="1"/>
          <p:nvPr/>
        </p:nvSpPr>
        <p:spPr>
          <a:xfrm>
            <a:off x="4421993" y="347354"/>
            <a:ext cx="10894207" cy="3081613"/>
          </a:xfrm>
          <a:prstGeom prst="rect">
            <a:avLst/>
          </a:prstGeom>
        </p:spPr>
        <p:txBody>
          <a:bodyPr wrap="square" lIns="0" tIns="0" rIns="0" bIns="0" rtlCol="0" anchor="t">
            <a:spAutoFit/>
          </a:bodyPr>
          <a:lstStyle/>
          <a:p>
            <a:pPr>
              <a:spcBef>
                <a:spcPct val="0"/>
              </a:spcBef>
            </a:pPr>
            <a:r>
              <a:rPr lang="en-US" sz="6000" dirty="0">
                <a:solidFill>
                  <a:srgbClr val="FFFFFF"/>
                </a:solidFill>
                <a:latin typeface="League Spartan"/>
              </a:rPr>
              <a:t>Conventional Variable base hourly income</a:t>
            </a:r>
          </a:p>
          <a:p>
            <a:pPr>
              <a:lnSpc>
                <a:spcPts val="11439"/>
              </a:lnSpc>
              <a:spcBef>
                <a:spcPct val="0"/>
              </a:spcBef>
            </a:pPr>
            <a:endParaRPr lang="en-US" sz="3600" dirty="0">
              <a:solidFill>
                <a:srgbClr val="FFFFFF"/>
              </a:solidFill>
              <a:latin typeface="League Spartan"/>
            </a:endParaRPr>
          </a:p>
        </p:txBody>
      </p:sp>
      <p:sp>
        <p:nvSpPr>
          <p:cNvPr id="8" name="TextBox 8">
            <a:extLst>
              <a:ext uri="{FF2B5EF4-FFF2-40B4-BE49-F238E27FC236}">
                <a16:creationId xmlns:a16="http://schemas.microsoft.com/office/drawing/2014/main" id="{7DE34E47-ADC0-C41B-EB25-2922FBA1EB62}"/>
              </a:ext>
            </a:extLst>
          </p:cNvPr>
          <p:cNvSpPr txBox="1"/>
          <p:nvPr/>
        </p:nvSpPr>
        <p:spPr>
          <a:xfrm>
            <a:off x="4421993" y="2681287"/>
            <a:ext cx="10132207" cy="5539978"/>
          </a:xfrm>
          <a:prstGeom prst="rect">
            <a:avLst/>
          </a:prstGeom>
        </p:spPr>
        <p:txBody>
          <a:bodyPr wrap="square" lIns="0" tIns="0" rIns="0" bIns="0" rtlCol="0" anchor="t">
            <a:spAutoFit/>
          </a:bodyPr>
          <a:lstStyle/>
          <a:p>
            <a:pPr marL="571500" indent="-571500">
              <a:lnSpc>
                <a:spcPts val="4788"/>
              </a:lnSpc>
              <a:buFontTx/>
              <a:buChar char="-"/>
            </a:pPr>
            <a:r>
              <a:rPr lang="en-US" sz="4400" dirty="0">
                <a:solidFill>
                  <a:srgbClr val="FFFFFF"/>
                </a:solidFill>
                <a:latin typeface="Open Sans"/>
              </a:rPr>
              <a:t>Like FHA.  In some instances, for employment history, conventional loans may be more lenient.  No Gap of employment requirements</a:t>
            </a:r>
          </a:p>
          <a:p>
            <a:pPr marL="571500" indent="-571500">
              <a:lnSpc>
                <a:spcPts val="4788"/>
              </a:lnSpc>
              <a:buFontTx/>
              <a:buChar char="-"/>
            </a:pPr>
            <a:endParaRPr lang="en-US" sz="4400" dirty="0">
              <a:solidFill>
                <a:srgbClr val="FFFFFF"/>
              </a:solidFill>
              <a:latin typeface="Open Sans"/>
            </a:endParaRPr>
          </a:p>
          <a:p>
            <a:pPr>
              <a:lnSpc>
                <a:spcPts val="4788"/>
              </a:lnSpc>
            </a:pPr>
            <a:r>
              <a:rPr lang="en-US" sz="4400" dirty="0">
                <a:solidFill>
                  <a:srgbClr val="FFFFFF"/>
                </a:solidFill>
                <a:latin typeface="Open Sans"/>
              </a:rPr>
              <a:t>-  12 months minimum employment history for fluctuating hourly earnings.  </a:t>
            </a:r>
          </a:p>
          <a:p>
            <a:pPr>
              <a:lnSpc>
                <a:spcPts val="4788"/>
              </a:lnSpc>
            </a:pPr>
            <a:endParaRPr lang="en-US" sz="4400" dirty="0">
              <a:solidFill>
                <a:srgbClr val="FFFFFF"/>
              </a:solidFill>
              <a:latin typeface="Open Sans"/>
            </a:endParaRPr>
          </a:p>
          <a:p>
            <a:pPr marL="738405" lvl="1" indent="-369202">
              <a:lnSpc>
                <a:spcPts val="4788"/>
              </a:lnSpc>
              <a:spcBef>
                <a:spcPct val="0"/>
              </a:spcBef>
              <a:buFont typeface="Arial"/>
              <a:buChar char="•"/>
            </a:pPr>
            <a:endParaRPr lang="en-US" sz="4400" dirty="0">
              <a:solidFill>
                <a:srgbClr val="FFFFFF"/>
              </a:solidFill>
              <a:latin typeface="Open Sans"/>
            </a:endParaRPr>
          </a:p>
        </p:txBody>
      </p:sp>
    </p:spTree>
    <p:extLst>
      <p:ext uri="{BB962C8B-B14F-4D97-AF65-F5344CB8AC3E}">
        <p14:creationId xmlns:p14="http://schemas.microsoft.com/office/powerpoint/2010/main" val="39321831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 name="Freeform 4"/>
          <p:cNvSpPr/>
          <p:nvPr/>
        </p:nvSpPr>
        <p:spPr>
          <a:xfrm>
            <a:off x="-838200" y="4038600"/>
            <a:ext cx="6022562" cy="6248400"/>
          </a:xfrm>
          <a:custGeom>
            <a:avLst/>
            <a:gdLst/>
            <a:ahLst/>
            <a:cxnLst/>
            <a:rect l="l" t="t" r="r" b="b"/>
            <a:pathLst>
              <a:path w="8282317" h="8220200">
                <a:moveTo>
                  <a:pt x="0" y="0"/>
                </a:moveTo>
                <a:lnTo>
                  <a:pt x="8282317" y="0"/>
                </a:lnTo>
                <a:lnTo>
                  <a:pt x="8282317" y="8220200"/>
                </a:lnTo>
                <a:lnTo>
                  <a:pt x="0" y="8220200"/>
                </a:lnTo>
                <a:lnTo>
                  <a:pt x="0" y="0"/>
                </a:lnTo>
                <a:close/>
              </a:path>
            </a:pathLst>
          </a:custGeom>
          <a:blipFill>
            <a:blip r:embed="rId2"/>
            <a:stretch>
              <a:fillRect/>
            </a:stretch>
          </a:blipFill>
        </p:spPr>
        <p:txBody>
          <a:bodyPr/>
          <a:lstStyle/>
          <a:p>
            <a:endParaRPr lang="en-US" dirty="0"/>
          </a:p>
        </p:txBody>
      </p:sp>
      <p:grpSp>
        <p:nvGrpSpPr>
          <p:cNvPr id="5" name="Group 5"/>
          <p:cNvGrpSpPr>
            <a:grpSpLocks noChangeAspect="1"/>
          </p:cNvGrpSpPr>
          <p:nvPr/>
        </p:nvGrpSpPr>
        <p:grpSpPr>
          <a:xfrm>
            <a:off x="16611600" y="8648700"/>
            <a:ext cx="2057400" cy="2057400"/>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851322" y="648945"/>
            <a:ext cx="3716589" cy="3716589"/>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sp>
        <p:nvSpPr>
          <p:cNvPr id="9" name="Freeform 9"/>
          <p:cNvSpPr/>
          <p:nvPr/>
        </p:nvSpPr>
        <p:spPr>
          <a:xfrm rot="-1609176">
            <a:off x="283351" y="2215996"/>
            <a:ext cx="2325459" cy="1691243"/>
          </a:xfrm>
          <a:custGeom>
            <a:avLst/>
            <a:gdLst/>
            <a:ahLst/>
            <a:cxnLst/>
            <a:rect l="l" t="t" r="r" b="b"/>
            <a:pathLst>
              <a:path w="2325459" h="1691243">
                <a:moveTo>
                  <a:pt x="0" y="0"/>
                </a:moveTo>
                <a:lnTo>
                  <a:pt x="2325459" y="0"/>
                </a:lnTo>
                <a:lnTo>
                  <a:pt x="2325459" y="1691244"/>
                </a:lnTo>
                <a:lnTo>
                  <a:pt x="0" y="16912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5354132" y="1270563"/>
            <a:ext cx="11358257" cy="1037400"/>
          </a:xfrm>
          <a:prstGeom prst="rect">
            <a:avLst/>
          </a:prstGeom>
        </p:spPr>
        <p:txBody>
          <a:bodyPr wrap="square" lIns="0" tIns="0" rIns="0" bIns="0" rtlCol="0" anchor="t">
            <a:spAutoFit/>
          </a:bodyPr>
          <a:lstStyle/>
          <a:p>
            <a:pPr>
              <a:lnSpc>
                <a:spcPts val="8350"/>
              </a:lnSpc>
              <a:spcBef>
                <a:spcPct val="0"/>
              </a:spcBef>
            </a:pPr>
            <a:r>
              <a:rPr lang="en-US" sz="5964" dirty="0">
                <a:solidFill>
                  <a:srgbClr val="FFFFFF"/>
                </a:solidFill>
                <a:latin typeface="League Spartan"/>
              </a:rPr>
              <a:t>Goals of this training</a:t>
            </a:r>
          </a:p>
        </p:txBody>
      </p:sp>
      <p:sp>
        <p:nvSpPr>
          <p:cNvPr id="16" name="TextBox 15">
            <a:extLst>
              <a:ext uri="{FF2B5EF4-FFF2-40B4-BE49-F238E27FC236}">
                <a16:creationId xmlns:a16="http://schemas.microsoft.com/office/drawing/2014/main" id="{FD577AE4-081D-CCD9-A7EE-F52A0A6D7E69}"/>
              </a:ext>
            </a:extLst>
          </p:cNvPr>
          <p:cNvSpPr txBox="1"/>
          <p:nvPr/>
        </p:nvSpPr>
        <p:spPr>
          <a:xfrm>
            <a:off x="5354132" y="1858295"/>
            <a:ext cx="13458992" cy="7540526"/>
          </a:xfrm>
          <a:prstGeom prst="rect">
            <a:avLst/>
          </a:prstGeom>
          <a:noFill/>
        </p:spPr>
        <p:txBody>
          <a:bodyPr wrap="square" rtlCol="0">
            <a:spAutoFit/>
          </a:bodyPr>
          <a:lstStyle/>
          <a:p>
            <a:endParaRPr lang="en-US" sz="3200" dirty="0"/>
          </a:p>
          <a:p>
            <a:endParaRPr lang="en-US" sz="3200" dirty="0"/>
          </a:p>
          <a:p>
            <a:r>
              <a:rPr lang="en-US" sz="3200" dirty="0"/>
              <a:t>1- Importance of establishing a complete story or timeline of Employment/Income</a:t>
            </a:r>
          </a:p>
          <a:p>
            <a:endParaRPr lang="en-US" sz="3200" dirty="0"/>
          </a:p>
          <a:p>
            <a:r>
              <a:rPr lang="en-US" sz="3200" dirty="0"/>
              <a:t>2- Understanding the difference in Fixed vs Variable Income and how to compute what income to use</a:t>
            </a:r>
          </a:p>
          <a:p>
            <a:endParaRPr lang="en-US" sz="3200" dirty="0"/>
          </a:p>
          <a:p>
            <a:r>
              <a:rPr lang="en-US" sz="3200" dirty="0"/>
              <a:t>3- Helpful Tips to review fixed/variable income documentation</a:t>
            </a:r>
          </a:p>
          <a:p>
            <a:endParaRPr lang="en-US" sz="3200" dirty="0"/>
          </a:p>
          <a:p>
            <a:r>
              <a:rPr lang="en-US" sz="3200" dirty="0"/>
              <a:t>4- Identify key elements on Rental Income</a:t>
            </a:r>
          </a:p>
          <a:p>
            <a:endParaRPr lang="en-US" sz="3200" dirty="0"/>
          </a:p>
          <a:p>
            <a:r>
              <a:rPr lang="en-US" sz="3200" dirty="0"/>
              <a:t>5- Help you discover and resolve issues up front</a:t>
            </a:r>
          </a:p>
          <a:p>
            <a:endParaRPr lang="en-US" sz="3200" dirty="0"/>
          </a:p>
          <a:p>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006BA">
            <a:alpha val="94000"/>
          </a:srgbClr>
        </a:solidFill>
        <a:effectLst/>
      </p:bgPr>
    </p:bg>
    <p:spTree>
      <p:nvGrpSpPr>
        <p:cNvPr id="1" name="">
          <a:extLst>
            <a:ext uri="{FF2B5EF4-FFF2-40B4-BE49-F238E27FC236}">
              <a16:creationId xmlns:a16="http://schemas.microsoft.com/office/drawing/2014/main" id="{AF31347B-6E72-196B-8295-EB33F65939C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C48B1D4-A25E-AE99-3427-B165BB173E35}"/>
              </a:ext>
            </a:extLst>
          </p:cNvPr>
          <p:cNvGrpSpPr>
            <a:grpSpLocks noChangeAspect="1"/>
          </p:cNvGrpSpPr>
          <p:nvPr/>
        </p:nvGrpSpPr>
        <p:grpSpPr>
          <a:xfrm>
            <a:off x="17259300" y="7200900"/>
            <a:ext cx="2057400" cy="2057400"/>
            <a:chOff x="0" y="0"/>
            <a:chExt cx="1708150" cy="1708150"/>
          </a:xfrm>
        </p:grpSpPr>
        <p:sp>
          <p:nvSpPr>
            <p:cNvPr id="3" name="Freeform 3">
              <a:extLst>
                <a:ext uri="{FF2B5EF4-FFF2-40B4-BE49-F238E27FC236}">
                  <a16:creationId xmlns:a16="http://schemas.microsoft.com/office/drawing/2014/main" id="{3DDE0E35-95F9-D033-1646-4EBFBCDFE152}"/>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4" name="Group 4">
            <a:extLst>
              <a:ext uri="{FF2B5EF4-FFF2-40B4-BE49-F238E27FC236}">
                <a16:creationId xmlns:a16="http://schemas.microsoft.com/office/drawing/2014/main" id="{64CC522C-2F25-E947-26FA-8708DDF3AE5C}"/>
              </a:ext>
            </a:extLst>
          </p:cNvPr>
          <p:cNvGrpSpPr/>
          <p:nvPr/>
        </p:nvGrpSpPr>
        <p:grpSpPr>
          <a:xfrm>
            <a:off x="914400" y="3527971"/>
            <a:ext cx="12946191" cy="6836115"/>
            <a:chOff x="0" y="0"/>
            <a:chExt cx="4518125" cy="1906319"/>
          </a:xfrm>
        </p:grpSpPr>
        <p:sp>
          <p:nvSpPr>
            <p:cNvPr id="5" name="Freeform 5">
              <a:extLst>
                <a:ext uri="{FF2B5EF4-FFF2-40B4-BE49-F238E27FC236}">
                  <a16:creationId xmlns:a16="http://schemas.microsoft.com/office/drawing/2014/main" id="{6CEA5B9C-ECD8-89E0-D052-0924EEE3527A}"/>
                </a:ext>
              </a:extLst>
            </p:cNvPr>
            <p:cNvSpPr/>
            <p:nvPr/>
          </p:nvSpPr>
          <p:spPr>
            <a:xfrm>
              <a:off x="0" y="0"/>
              <a:ext cx="4518125" cy="1906319"/>
            </a:xfrm>
            <a:custGeom>
              <a:avLst/>
              <a:gdLst/>
              <a:ahLst/>
              <a:cxnLst/>
              <a:rect l="l" t="t" r="r" b="b"/>
              <a:pathLst>
                <a:path w="4518125" h="1906319">
                  <a:moveTo>
                    <a:pt x="4393665" y="1906319"/>
                  </a:moveTo>
                  <a:lnTo>
                    <a:pt x="124460" y="1906319"/>
                  </a:lnTo>
                  <a:cubicBezTo>
                    <a:pt x="55880" y="1906319"/>
                    <a:pt x="0" y="1850439"/>
                    <a:pt x="0" y="1781859"/>
                  </a:cubicBezTo>
                  <a:lnTo>
                    <a:pt x="0" y="124460"/>
                  </a:lnTo>
                  <a:cubicBezTo>
                    <a:pt x="0" y="55880"/>
                    <a:pt x="55880" y="0"/>
                    <a:pt x="124460" y="0"/>
                  </a:cubicBezTo>
                  <a:lnTo>
                    <a:pt x="4393666" y="0"/>
                  </a:lnTo>
                  <a:cubicBezTo>
                    <a:pt x="4462245" y="0"/>
                    <a:pt x="4518125" y="55880"/>
                    <a:pt x="4518125" y="124460"/>
                  </a:cubicBezTo>
                  <a:lnTo>
                    <a:pt x="4518125" y="1781859"/>
                  </a:lnTo>
                  <a:cubicBezTo>
                    <a:pt x="4518125" y="1850439"/>
                    <a:pt x="4462245" y="1906319"/>
                    <a:pt x="4393666" y="1906319"/>
                  </a:cubicBezTo>
                  <a:close/>
                </a:path>
              </a:pathLst>
            </a:custGeom>
            <a:solidFill>
              <a:srgbClr val="FFFFFF"/>
            </a:solidFill>
          </p:spPr>
          <p:txBody>
            <a:bodyPr/>
            <a:lstStyle/>
            <a:p>
              <a:endParaRPr lang="en-US"/>
            </a:p>
          </p:txBody>
        </p:sp>
      </p:grpSp>
      <p:sp>
        <p:nvSpPr>
          <p:cNvPr id="6" name="Freeform 6">
            <a:extLst>
              <a:ext uri="{FF2B5EF4-FFF2-40B4-BE49-F238E27FC236}">
                <a16:creationId xmlns:a16="http://schemas.microsoft.com/office/drawing/2014/main" id="{425306B3-E674-439F-DD48-6F68EE335752}"/>
              </a:ext>
            </a:extLst>
          </p:cNvPr>
          <p:cNvSpPr/>
          <p:nvPr/>
        </p:nvSpPr>
        <p:spPr>
          <a:xfrm>
            <a:off x="10605682" y="1028700"/>
            <a:ext cx="6992258" cy="11143040"/>
          </a:xfrm>
          <a:custGeom>
            <a:avLst/>
            <a:gdLst/>
            <a:ahLst/>
            <a:cxnLst/>
            <a:rect l="l" t="t" r="r" b="b"/>
            <a:pathLst>
              <a:path w="6992258" h="11143040">
                <a:moveTo>
                  <a:pt x="0" y="0"/>
                </a:moveTo>
                <a:lnTo>
                  <a:pt x="6992257" y="0"/>
                </a:lnTo>
                <a:lnTo>
                  <a:pt x="6992257" y="11143040"/>
                </a:lnTo>
                <a:lnTo>
                  <a:pt x="0" y="11143040"/>
                </a:lnTo>
                <a:lnTo>
                  <a:pt x="0" y="0"/>
                </a:lnTo>
                <a:close/>
              </a:path>
            </a:pathLst>
          </a:custGeom>
          <a:blipFill>
            <a:blip r:embed="rId2"/>
            <a:stretch>
              <a:fillRect/>
            </a:stretch>
          </a:blipFill>
        </p:spPr>
        <p:txBody>
          <a:bodyPr/>
          <a:lstStyle/>
          <a:p>
            <a:endParaRPr lang="en-US"/>
          </a:p>
        </p:txBody>
      </p:sp>
      <p:grpSp>
        <p:nvGrpSpPr>
          <p:cNvPr id="7" name="Group 7">
            <a:extLst>
              <a:ext uri="{FF2B5EF4-FFF2-40B4-BE49-F238E27FC236}">
                <a16:creationId xmlns:a16="http://schemas.microsoft.com/office/drawing/2014/main" id="{F5C670B7-043D-61F2-6101-4E820A29770B}"/>
              </a:ext>
            </a:extLst>
          </p:cNvPr>
          <p:cNvGrpSpPr>
            <a:grpSpLocks noChangeAspect="1"/>
          </p:cNvGrpSpPr>
          <p:nvPr/>
        </p:nvGrpSpPr>
        <p:grpSpPr>
          <a:xfrm>
            <a:off x="-1858294" y="-1858294"/>
            <a:ext cx="3716589" cy="3716589"/>
            <a:chOff x="0" y="0"/>
            <a:chExt cx="2787650" cy="2787650"/>
          </a:xfrm>
        </p:grpSpPr>
        <p:sp>
          <p:nvSpPr>
            <p:cNvPr id="8" name="Freeform 8">
              <a:extLst>
                <a:ext uri="{FF2B5EF4-FFF2-40B4-BE49-F238E27FC236}">
                  <a16:creationId xmlns:a16="http://schemas.microsoft.com/office/drawing/2014/main" id="{CE758824-6022-392C-6338-4FE8CD738F31}"/>
                </a:ext>
              </a:extLst>
            </p:cNvPr>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grpSp>
        <p:nvGrpSpPr>
          <p:cNvPr id="9" name="Group 9">
            <a:extLst>
              <a:ext uri="{FF2B5EF4-FFF2-40B4-BE49-F238E27FC236}">
                <a16:creationId xmlns:a16="http://schemas.microsoft.com/office/drawing/2014/main" id="{21FD9B3C-9718-6CBB-1855-ABE9E2A401D9}"/>
              </a:ext>
            </a:extLst>
          </p:cNvPr>
          <p:cNvGrpSpPr/>
          <p:nvPr/>
        </p:nvGrpSpPr>
        <p:grpSpPr>
          <a:xfrm>
            <a:off x="13411200" y="5160165"/>
            <a:ext cx="1785870" cy="1785863"/>
            <a:chOff x="0" y="0"/>
            <a:chExt cx="6350000" cy="6349975"/>
          </a:xfrm>
        </p:grpSpPr>
        <p:sp>
          <p:nvSpPr>
            <p:cNvPr id="10" name="Freeform 10">
              <a:extLst>
                <a:ext uri="{FF2B5EF4-FFF2-40B4-BE49-F238E27FC236}">
                  <a16:creationId xmlns:a16="http://schemas.microsoft.com/office/drawing/2014/main" id="{B8D71B99-3369-8461-10D6-556016C64883}"/>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endParaRPr lang="en-US"/>
            </a:p>
          </p:txBody>
        </p:sp>
      </p:grpSp>
      <p:sp>
        <p:nvSpPr>
          <p:cNvPr id="11" name="TextBox 11">
            <a:extLst>
              <a:ext uri="{FF2B5EF4-FFF2-40B4-BE49-F238E27FC236}">
                <a16:creationId xmlns:a16="http://schemas.microsoft.com/office/drawing/2014/main" id="{22733BC6-F5BC-01E6-7C9F-9611142E1C14}"/>
              </a:ext>
            </a:extLst>
          </p:cNvPr>
          <p:cNvSpPr txBox="1"/>
          <p:nvPr/>
        </p:nvSpPr>
        <p:spPr>
          <a:xfrm>
            <a:off x="1858294" y="644489"/>
            <a:ext cx="9207637" cy="2215991"/>
          </a:xfrm>
          <a:prstGeom prst="rect">
            <a:avLst/>
          </a:prstGeom>
        </p:spPr>
        <p:txBody>
          <a:bodyPr lIns="0" tIns="0" rIns="0" bIns="0" rtlCol="0" anchor="t">
            <a:spAutoFit/>
          </a:bodyPr>
          <a:lstStyle/>
          <a:p>
            <a:pPr>
              <a:spcBef>
                <a:spcPct val="0"/>
              </a:spcBef>
            </a:pPr>
            <a:r>
              <a:rPr lang="en-US" sz="4800" dirty="0">
                <a:solidFill>
                  <a:srgbClr val="FFFFFF"/>
                </a:solidFill>
                <a:latin typeface="League Spartan"/>
              </a:rPr>
              <a:t>Why can’t income be the same computation for every loan and every loan type? </a:t>
            </a:r>
          </a:p>
        </p:txBody>
      </p:sp>
      <p:sp>
        <p:nvSpPr>
          <p:cNvPr id="12" name="TextBox 12">
            <a:extLst>
              <a:ext uri="{FF2B5EF4-FFF2-40B4-BE49-F238E27FC236}">
                <a16:creationId xmlns:a16="http://schemas.microsoft.com/office/drawing/2014/main" id="{ACE1A888-FC66-BF2D-0A29-C634002E0261}"/>
              </a:ext>
            </a:extLst>
          </p:cNvPr>
          <p:cNvSpPr txBox="1"/>
          <p:nvPr/>
        </p:nvSpPr>
        <p:spPr>
          <a:xfrm>
            <a:off x="1233081" y="4000500"/>
            <a:ext cx="9053920" cy="7729232"/>
          </a:xfrm>
          <a:prstGeom prst="rect">
            <a:avLst/>
          </a:prstGeom>
        </p:spPr>
        <p:txBody>
          <a:bodyPr wrap="square" lIns="0" tIns="0" rIns="0" bIns="0" rtlCol="0" anchor="t">
            <a:spAutoFit/>
          </a:bodyPr>
          <a:lstStyle/>
          <a:p>
            <a:pPr>
              <a:lnSpc>
                <a:spcPts val="3198"/>
              </a:lnSpc>
              <a:spcBef>
                <a:spcPct val="0"/>
              </a:spcBef>
            </a:pPr>
            <a:endParaRPr lang="en-US" sz="6600" dirty="0">
              <a:solidFill>
                <a:srgbClr val="171616"/>
              </a:solidFill>
              <a:latin typeface="Open Sans" panose="020B0606030504020204" pitchFamily="34" charset="0"/>
              <a:ea typeface="Open Sans" panose="020B0606030504020204" pitchFamily="34" charset="0"/>
              <a:cs typeface="Open Sans" panose="020B0606030504020204" pitchFamily="34" charset="0"/>
            </a:endParaRPr>
          </a:p>
          <a:p>
            <a:pPr>
              <a:spcBef>
                <a:spcPct val="0"/>
              </a:spcBef>
            </a:pPr>
            <a:r>
              <a:rPr lang="en-US" sz="5400" dirty="0">
                <a:solidFill>
                  <a:srgbClr val="171616"/>
                </a:solidFill>
                <a:latin typeface="Open Sans" panose="020B0606030504020204" pitchFamily="34" charset="0"/>
                <a:ea typeface="Open Sans" panose="020B0606030504020204" pitchFamily="34" charset="0"/>
                <a:cs typeface="Open Sans" panose="020B0606030504020204" pitchFamily="34" charset="0"/>
              </a:rPr>
              <a:t>Risk varies on every single loan.</a:t>
            </a:r>
          </a:p>
          <a:p>
            <a:pPr>
              <a:spcBef>
                <a:spcPct val="0"/>
              </a:spcBef>
            </a:pPr>
            <a:r>
              <a:rPr lang="en-US" sz="5400" dirty="0">
                <a:solidFill>
                  <a:srgbClr val="171616"/>
                </a:solidFill>
                <a:latin typeface="Open Sans" panose="020B0606030504020204" pitchFamily="34" charset="0"/>
                <a:ea typeface="Open Sans" panose="020B0606030504020204" pitchFamily="34" charset="0"/>
                <a:cs typeface="Open Sans" panose="020B0606030504020204" pitchFamily="34" charset="0"/>
              </a:rPr>
              <a:t>Not all loans are the same and we must review credit, capacity, capital, and collateral. </a:t>
            </a:r>
          </a:p>
          <a:p>
            <a:pPr>
              <a:spcBef>
                <a:spcPct val="0"/>
              </a:spcBef>
            </a:pPr>
            <a:r>
              <a:rPr lang="en-US" sz="5400" dirty="0">
                <a:solidFill>
                  <a:srgbClr val="171616"/>
                </a:solidFill>
                <a:latin typeface="Open Sans" panose="020B0606030504020204" pitchFamily="34" charset="0"/>
                <a:ea typeface="Open Sans" panose="020B0606030504020204" pitchFamily="34" charset="0"/>
                <a:cs typeface="Open Sans" panose="020B0606030504020204" pitchFamily="34" charset="0"/>
              </a:rPr>
              <a:t> </a:t>
            </a:r>
          </a:p>
          <a:p>
            <a:pPr>
              <a:spcBef>
                <a:spcPct val="0"/>
              </a:spcBef>
            </a:pPr>
            <a:endParaRPr lang="en-US" sz="3200" dirty="0">
              <a:solidFill>
                <a:srgbClr val="171616"/>
              </a:solidFill>
              <a:latin typeface="Open Sans"/>
            </a:endParaRPr>
          </a:p>
          <a:p>
            <a:pPr>
              <a:lnSpc>
                <a:spcPts val="3198"/>
              </a:lnSpc>
              <a:spcBef>
                <a:spcPct val="0"/>
              </a:spcBef>
            </a:pPr>
            <a:endParaRPr lang="en-US" sz="3200" dirty="0">
              <a:solidFill>
                <a:srgbClr val="171616"/>
              </a:solidFill>
              <a:latin typeface="Open Sans"/>
            </a:endParaRPr>
          </a:p>
          <a:p>
            <a:pPr>
              <a:lnSpc>
                <a:spcPts val="3198"/>
              </a:lnSpc>
              <a:spcBef>
                <a:spcPct val="0"/>
              </a:spcBef>
            </a:pPr>
            <a:endParaRPr lang="en-US" sz="8800" dirty="0">
              <a:solidFill>
                <a:srgbClr val="171616"/>
              </a:solidFill>
              <a:latin typeface="Open Sans"/>
            </a:endParaRPr>
          </a:p>
        </p:txBody>
      </p:sp>
    </p:spTree>
    <p:extLst>
      <p:ext uri="{BB962C8B-B14F-4D97-AF65-F5344CB8AC3E}">
        <p14:creationId xmlns:p14="http://schemas.microsoft.com/office/powerpoint/2010/main" val="3722210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108651" y="5143500"/>
            <a:ext cx="7780809" cy="778080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7259300" y="7200900"/>
            <a:ext cx="2057400" cy="2057400"/>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6" name="Group 6"/>
          <p:cNvGrpSpPr>
            <a:grpSpLocks noChangeAspect="1"/>
          </p:cNvGrpSpPr>
          <p:nvPr/>
        </p:nvGrpSpPr>
        <p:grpSpPr>
          <a:xfrm>
            <a:off x="-1858294" y="-1858294"/>
            <a:ext cx="3275959" cy="3275959"/>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pic>
        <p:nvPicPr>
          <p:cNvPr id="8" name="Picture 8"/>
          <p:cNvPicPr>
            <a:picLocks noChangeAspect="1"/>
          </p:cNvPicPr>
          <p:nvPr/>
        </p:nvPicPr>
        <p:blipFill>
          <a:blip r:embed="rId2"/>
          <a:stretch>
            <a:fillRect/>
          </a:stretch>
        </p:blipFill>
        <p:spPr>
          <a:xfrm>
            <a:off x="8735164" y="797081"/>
            <a:ext cx="2779427" cy="2779427"/>
          </a:xfrm>
          <a:prstGeom prst="rect">
            <a:avLst/>
          </a:prstGeom>
        </p:spPr>
      </p:pic>
      <p:pic>
        <p:nvPicPr>
          <p:cNvPr id="9" name="Picture 9"/>
          <p:cNvPicPr>
            <a:picLocks noChangeAspect="1"/>
          </p:cNvPicPr>
          <p:nvPr/>
        </p:nvPicPr>
        <p:blipFill>
          <a:blip r:embed="rId3"/>
          <a:stretch>
            <a:fillRect/>
          </a:stretch>
        </p:blipFill>
        <p:spPr>
          <a:xfrm>
            <a:off x="11542300" y="684324"/>
            <a:ext cx="3196331" cy="3196331"/>
          </a:xfrm>
          <a:prstGeom prst="rect">
            <a:avLst/>
          </a:prstGeom>
        </p:spPr>
      </p:pic>
      <p:pic>
        <p:nvPicPr>
          <p:cNvPr id="10" name="Picture 10"/>
          <p:cNvPicPr>
            <a:picLocks noChangeAspect="1"/>
          </p:cNvPicPr>
          <p:nvPr/>
        </p:nvPicPr>
        <p:blipFill>
          <a:blip r:embed="rId4"/>
          <a:stretch>
            <a:fillRect/>
          </a:stretch>
        </p:blipFill>
        <p:spPr>
          <a:xfrm>
            <a:off x="14629389" y="-213249"/>
            <a:ext cx="3165826" cy="3165826"/>
          </a:xfrm>
          <a:prstGeom prst="rect">
            <a:avLst/>
          </a:prstGeom>
        </p:spPr>
      </p:pic>
      <p:sp>
        <p:nvSpPr>
          <p:cNvPr id="11" name="Freeform 11"/>
          <p:cNvSpPr/>
          <p:nvPr/>
        </p:nvSpPr>
        <p:spPr>
          <a:xfrm>
            <a:off x="912297" y="5279078"/>
            <a:ext cx="5738912" cy="5143500"/>
          </a:xfrm>
          <a:custGeom>
            <a:avLst/>
            <a:gdLst/>
            <a:ahLst/>
            <a:cxnLst/>
            <a:rect l="l" t="t" r="r" b="b"/>
            <a:pathLst>
              <a:path w="5738912" h="5143500">
                <a:moveTo>
                  <a:pt x="0" y="0"/>
                </a:moveTo>
                <a:lnTo>
                  <a:pt x="5738912" y="0"/>
                </a:lnTo>
                <a:lnTo>
                  <a:pt x="5738912" y="5143500"/>
                </a:lnTo>
                <a:lnTo>
                  <a:pt x="0" y="5143500"/>
                </a:lnTo>
                <a:lnTo>
                  <a:pt x="0" y="0"/>
                </a:lnTo>
                <a:close/>
              </a:path>
            </a:pathLst>
          </a:custGeom>
          <a:blipFill>
            <a:blip r:embed="rId5"/>
            <a:stretch>
              <a:fillRect/>
            </a:stretch>
          </a:blipFill>
        </p:spPr>
        <p:txBody>
          <a:bodyPr/>
          <a:lstStyle/>
          <a:p>
            <a:endParaRPr lang="en-US"/>
          </a:p>
        </p:txBody>
      </p:sp>
      <p:sp>
        <p:nvSpPr>
          <p:cNvPr id="12" name="TextBox 12"/>
          <p:cNvSpPr txBox="1"/>
          <p:nvPr/>
        </p:nvSpPr>
        <p:spPr>
          <a:xfrm>
            <a:off x="1651501" y="1504686"/>
            <a:ext cx="6849828" cy="2595069"/>
          </a:xfrm>
          <a:prstGeom prst="rect">
            <a:avLst/>
          </a:prstGeom>
        </p:spPr>
        <p:txBody>
          <a:bodyPr lIns="0" tIns="0" rIns="0" bIns="0" rtlCol="0" anchor="t">
            <a:spAutoFit/>
          </a:bodyPr>
          <a:lstStyle/>
          <a:p>
            <a:pPr>
              <a:lnSpc>
                <a:spcPts val="10317"/>
              </a:lnSpc>
              <a:spcBef>
                <a:spcPct val="0"/>
              </a:spcBef>
            </a:pPr>
            <a:r>
              <a:rPr lang="en-US" sz="7369" dirty="0">
                <a:solidFill>
                  <a:srgbClr val="FFFFFF"/>
                </a:solidFill>
                <a:latin typeface="League Spartan"/>
              </a:rPr>
              <a:t>Rental Income</a:t>
            </a:r>
          </a:p>
        </p:txBody>
      </p:sp>
      <p:sp>
        <p:nvSpPr>
          <p:cNvPr id="13" name="TextBox 13"/>
          <p:cNvSpPr txBox="1"/>
          <p:nvPr/>
        </p:nvSpPr>
        <p:spPr>
          <a:xfrm>
            <a:off x="7315200" y="3625634"/>
            <a:ext cx="10134600" cy="5334794"/>
          </a:xfrm>
          <a:prstGeom prst="rect">
            <a:avLst/>
          </a:prstGeom>
          <a:solidFill>
            <a:schemeClr val="tx1">
              <a:lumMod val="95000"/>
            </a:schemeClr>
          </a:solidFill>
        </p:spPr>
        <p:txBody>
          <a:bodyPr wrap="square" lIns="0" tIns="0" rIns="0" bIns="0" rtlCol="0" anchor="t">
            <a:spAutoFit/>
          </a:bodyPr>
          <a:lstStyle/>
          <a:p>
            <a:pPr algn="just">
              <a:lnSpc>
                <a:spcPts val="5194"/>
              </a:lnSpc>
              <a:spcBef>
                <a:spcPct val="0"/>
              </a:spcBef>
            </a:pPr>
            <a:r>
              <a:rPr lang="en-US" sz="5400" dirty="0">
                <a:solidFill>
                  <a:schemeClr val="bg1"/>
                </a:solidFill>
                <a:latin typeface="Open Sans"/>
              </a:rPr>
              <a:t>-</a:t>
            </a:r>
            <a:r>
              <a:rPr lang="en-US" sz="4400" dirty="0">
                <a:solidFill>
                  <a:schemeClr val="bg1"/>
                </a:solidFill>
                <a:latin typeface="Open Sans"/>
              </a:rPr>
              <a:t>Rental Income must be documented, meet specific qualifying requirements, and be established as a stable income source that is likely to continue.</a:t>
            </a:r>
          </a:p>
          <a:p>
            <a:pPr algn="just">
              <a:lnSpc>
                <a:spcPts val="5194"/>
              </a:lnSpc>
              <a:spcBef>
                <a:spcPct val="0"/>
              </a:spcBef>
            </a:pPr>
            <a:endParaRPr lang="en-US" sz="4400" dirty="0">
              <a:solidFill>
                <a:schemeClr val="bg1"/>
              </a:solidFill>
              <a:latin typeface="Open Sans"/>
            </a:endParaRPr>
          </a:p>
          <a:p>
            <a:pPr algn="just">
              <a:lnSpc>
                <a:spcPts val="5194"/>
              </a:lnSpc>
              <a:spcBef>
                <a:spcPct val="0"/>
              </a:spcBef>
            </a:pPr>
            <a:r>
              <a:rPr lang="en-US" sz="4400" dirty="0">
                <a:solidFill>
                  <a:schemeClr val="bg1"/>
                </a:solidFill>
                <a:latin typeface="Open Sans"/>
              </a:rPr>
              <a:t>- Rental income will depend on what type of loan you are doing and if there is a history of rental income.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4987956" y="7090381"/>
            <a:ext cx="9612184" cy="9612184"/>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6886459" y="-577915"/>
            <a:ext cx="2057400" cy="2057400"/>
            <a:chOff x="0" y="0"/>
            <a:chExt cx="1708150" cy="1708150"/>
          </a:xfrm>
        </p:grpSpPr>
        <p:sp>
          <p:nvSpPr>
            <p:cNvPr id="5" name="Freeform 5"/>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6" name="Group 6"/>
          <p:cNvGrpSpPr>
            <a:grpSpLocks noChangeAspect="1"/>
          </p:cNvGrpSpPr>
          <p:nvPr/>
        </p:nvGrpSpPr>
        <p:grpSpPr>
          <a:xfrm>
            <a:off x="-2152373" y="-2152373"/>
            <a:ext cx="4304745" cy="430474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sp>
        <p:nvSpPr>
          <p:cNvPr id="8" name="Freeform 8"/>
          <p:cNvSpPr/>
          <p:nvPr/>
        </p:nvSpPr>
        <p:spPr>
          <a:xfrm>
            <a:off x="11538433" y="1952466"/>
            <a:ext cx="682068" cy="682068"/>
          </a:xfrm>
          <a:custGeom>
            <a:avLst/>
            <a:gdLst/>
            <a:ahLst/>
            <a:cxnLst/>
            <a:rect l="l" t="t" r="r" b="b"/>
            <a:pathLst>
              <a:path w="682068" h="682068">
                <a:moveTo>
                  <a:pt x="0" y="0"/>
                </a:moveTo>
                <a:lnTo>
                  <a:pt x="682068" y="0"/>
                </a:lnTo>
                <a:lnTo>
                  <a:pt x="682068" y="682067"/>
                </a:lnTo>
                <a:lnTo>
                  <a:pt x="0" y="6820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346632" y="2374263"/>
            <a:ext cx="682068" cy="682068"/>
          </a:xfrm>
          <a:custGeom>
            <a:avLst/>
            <a:gdLst/>
            <a:ahLst/>
            <a:cxnLst/>
            <a:rect l="l" t="t" r="r" b="b"/>
            <a:pathLst>
              <a:path w="682068" h="682068">
                <a:moveTo>
                  <a:pt x="0" y="0"/>
                </a:moveTo>
                <a:lnTo>
                  <a:pt x="682068" y="0"/>
                </a:lnTo>
                <a:lnTo>
                  <a:pt x="682068" y="682068"/>
                </a:lnTo>
                <a:lnTo>
                  <a:pt x="0" y="682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481618" y="5599971"/>
            <a:ext cx="682068" cy="682068"/>
          </a:xfrm>
          <a:custGeom>
            <a:avLst/>
            <a:gdLst/>
            <a:ahLst/>
            <a:cxnLst/>
            <a:rect l="l" t="t" r="r" b="b"/>
            <a:pathLst>
              <a:path w="682068" h="682068">
                <a:moveTo>
                  <a:pt x="0" y="0"/>
                </a:moveTo>
                <a:lnTo>
                  <a:pt x="682067" y="0"/>
                </a:lnTo>
                <a:lnTo>
                  <a:pt x="682067" y="682068"/>
                </a:lnTo>
                <a:lnTo>
                  <a:pt x="0" y="682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6841703" y="3056331"/>
            <a:ext cx="5378798" cy="6201969"/>
          </a:xfrm>
          <a:custGeom>
            <a:avLst/>
            <a:gdLst/>
            <a:ahLst/>
            <a:cxnLst/>
            <a:rect l="l" t="t" r="r" b="b"/>
            <a:pathLst>
              <a:path w="5378798" h="6201969">
                <a:moveTo>
                  <a:pt x="0" y="0"/>
                </a:moveTo>
                <a:lnTo>
                  <a:pt x="5378798" y="0"/>
                </a:lnTo>
                <a:lnTo>
                  <a:pt x="5378798" y="6201969"/>
                </a:lnTo>
                <a:lnTo>
                  <a:pt x="0" y="6201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1028700" y="402907"/>
            <a:ext cx="16230600" cy="1138773"/>
          </a:xfrm>
          <a:prstGeom prst="rect">
            <a:avLst/>
          </a:prstGeom>
        </p:spPr>
        <p:txBody>
          <a:bodyPr lIns="0" tIns="0" rIns="0" bIns="0" rtlCol="0" anchor="t">
            <a:spAutoFit/>
          </a:bodyPr>
          <a:lstStyle/>
          <a:p>
            <a:pPr algn="ctr">
              <a:lnSpc>
                <a:spcPts val="9239"/>
              </a:lnSpc>
              <a:spcBef>
                <a:spcPct val="0"/>
              </a:spcBef>
            </a:pPr>
            <a:r>
              <a:rPr lang="en-US" sz="6599" dirty="0">
                <a:solidFill>
                  <a:srgbClr val="FFFFFF"/>
                </a:solidFill>
                <a:latin typeface="League Spartan"/>
              </a:rPr>
              <a:t>VA Rental Income</a:t>
            </a:r>
          </a:p>
        </p:txBody>
      </p:sp>
      <p:sp>
        <p:nvSpPr>
          <p:cNvPr id="14" name="TextBox 14"/>
          <p:cNvSpPr txBox="1"/>
          <p:nvPr/>
        </p:nvSpPr>
        <p:spPr>
          <a:xfrm>
            <a:off x="11599639" y="2095223"/>
            <a:ext cx="559658" cy="358590"/>
          </a:xfrm>
          <a:prstGeom prst="rect">
            <a:avLst/>
          </a:prstGeom>
        </p:spPr>
        <p:txBody>
          <a:bodyPr lIns="0" tIns="0" rIns="0" bIns="0" rtlCol="0" anchor="t">
            <a:spAutoFit/>
          </a:bodyPr>
          <a:lstStyle/>
          <a:p>
            <a:pPr algn="ctr">
              <a:lnSpc>
                <a:spcPts val="2810"/>
              </a:lnSpc>
              <a:spcBef>
                <a:spcPct val="0"/>
              </a:spcBef>
            </a:pPr>
            <a:r>
              <a:rPr lang="en-US" sz="2007">
                <a:solidFill>
                  <a:srgbClr val="171616"/>
                </a:solidFill>
                <a:latin typeface="Poppins Bold"/>
              </a:rPr>
              <a:t>03</a:t>
            </a:r>
          </a:p>
        </p:txBody>
      </p:sp>
      <p:sp>
        <p:nvSpPr>
          <p:cNvPr id="15" name="TextBox 15"/>
          <p:cNvSpPr txBox="1"/>
          <p:nvPr/>
        </p:nvSpPr>
        <p:spPr>
          <a:xfrm>
            <a:off x="12490083" y="1981601"/>
            <a:ext cx="4418369" cy="4935967"/>
          </a:xfrm>
          <a:prstGeom prst="rect">
            <a:avLst/>
          </a:prstGeom>
        </p:spPr>
        <p:txBody>
          <a:bodyPr lIns="0" tIns="0" rIns="0" bIns="0" rtlCol="0" anchor="t">
            <a:spAutoFit/>
          </a:bodyPr>
          <a:lstStyle/>
          <a:p>
            <a:pPr>
              <a:lnSpc>
                <a:spcPts val="3919"/>
              </a:lnSpc>
              <a:spcBef>
                <a:spcPct val="0"/>
              </a:spcBef>
            </a:pPr>
            <a:r>
              <a:rPr lang="en-US" sz="2400" b="1" dirty="0">
                <a:solidFill>
                  <a:srgbClr val="FFFFFF"/>
                </a:solidFill>
                <a:latin typeface="Open Sans"/>
              </a:rPr>
              <a:t>2-4 Unit Property as subject (purchase)</a:t>
            </a:r>
          </a:p>
          <a:p>
            <a:pPr>
              <a:lnSpc>
                <a:spcPts val="3919"/>
              </a:lnSpc>
              <a:spcBef>
                <a:spcPct val="0"/>
              </a:spcBef>
            </a:pPr>
            <a:r>
              <a:rPr lang="en-US" sz="2400" dirty="0">
                <a:solidFill>
                  <a:srgbClr val="FFFFFF"/>
                </a:solidFill>
                <a:latin typeface="Open Sans"/>
              </a:rPr>
              <a:t>6 months reserves </a:t>
            </a:r>
          </a:p>
          <a:p>
            <a:pPr>
              <a:lnSpc>
                <a:spcPts val="3919"/>
              </a:lnSpc>
              <a:spcBef>
                <a:spcPct val="0"/>
              </a:spcBef>
            </a:pPr>
            <a:r>
              <a:rPr lang="en-US" sz="2400" dirty="0">
                <a:solidFill>
                  <a:srgbClr val="FFFFFF"/>
                </a:solidFill>
                <a:latin typeface="Open Sans"/>
              </a:rPr>
              <a:t>Veteran needs a prior history of managing property to use rental income. </a:t>
            </a:r>
          </a:p>
          <a:p>
            <a:pPr>
              <a:lnSpc>
                <a:spcPts val="3919"/>
              </a:lnSpc>
              <a:spcBef>
                <a:spcPct val="0"/>
              </a:spcBef>
            </a:pPr>
            <a:r>
              <a:rPr lang="en-US" sz="2400" dirty="0">
                <a:solidFill>
                  <a:srgbClr val="FFFFFF"/>
                </a:solidFill>
                <a:latin typeface="Open Sans"/>
              </a:rPr>
              <a:t>Use 75% of the lease for the other units</a:t>
            </a:r>
          </a:p>
          <a:p>
            <a:pPr>
              <a:lnSpc>
                <a:spcPts val="3919"/>
              </a:lnSpc>
              <a:spcBef>
                <a:spcPct val="0"/>
              </a:spcBef>
            </a:pPr>
            <a:endParaRPr lang="en-US" dirty="0">
              <a:solidFill>
                <a:srgbClr val="FFFFFF"/>
              </a:solidFill>
              <a:latin typeface="Open Sans"/>
            </a:endParaRPr>
          </a:p>
          <a:p>
            <a:pPr>
              <a:lnSpc>
                <a:spcPts val="3919"/>
              </a:lnSpc>
              <a:spcBef>
                <a:spcPct val="0"/>
              </a:spcBef>
            </a:pPr>
            <a:endParaRPr lang="en-US" dirty="0">
              <a:solidFill>
                <a:srgbClr val="FFFFFF"/>
              </a:solidFill>
              <a:latin typeface="Open Sans"/>
            </a:endParaRPr>
          </a:p>
        </p:txBody>
      </p:sp>
      <p:sp>
        <p:nvSpPr>
          <p:cNvPr id="18" name="TextBox 18"/>
          <p:cNvSpPr txBox="1"/>
          <p:nvPr/>
        </p:nvSpPr>
        <p:spPr>
          <a:xfrm>
            <a:off x="407837" y="2507427"/>
            <a:ext cx="559658" cy="358590"/>
          </a:xfrm>
          <a:prstGeom prst="rect">
            <a:avLst/>
          </a:prstGeom>
        </p:spPr>
        <p:txBody>
          <a:bodyPr lIns="0" tIns="0" rIns="0" bIns="0" rtlCol="0" anchor="t">
            <a:spAutoFit/>
          </a:bodyPr>
          <a:lstStyle/>
          <a:p>
            <a:pPr algn="ctr">
              <a:lnSpc>
                <a:spcPts val="2810"/>
              </a:lnSpc>
              <a:spcBef>
                <a:spcPct val="0"/>
              </a:spcBef>
            </a:pPr>
            <a:r>
              <a:rPr lang="en-US" sz="2007">
                <a:solidFill>
                  <a:srgbClr val="171616"/>
                </a:solidFill>
                <a:latin typeface="Poppins Bold"/>
              </a:rPr>
              <a:t>01</a:t>
            </a:r>
          </a:p>
        </p:txBody>
      </p:sp>
      <p:sp>
        <p:nvSpPr>
          <p:cNvPr id="19" name="TextBox 19"/>
          <p:cNvSpPr txBox="1"/>
          <p:nvPr/>
        </p:nvSpPr>
        <p:spPr>
          <a:xfrm>
            <a:off x="1148799" y="2506530"/>
            <a:ext cx="5245438" cy="1468031"/>
          </a:xfrm>
          <a:prstGeom prst="rect">
            <a:avLst/>
          </a:prstGeom>
        </p:spPr>
        <p:txBody>
          <a:bodyPr lIns="0" tIns="0" rIns="0" bIns="0" rtlCol="0" anchor="t">
            <a:spAutoFit/>
          </a:bodyPr>
          <a:lstStyle/>
          <a:p>
            <a:pPr algn="just">
              <a:lnSpc>
                <a:spcPts val="3919"/>
              </a:lnSpc>
              <a:spcBef>
                <a:spcPct val="0"/>
              </a:spcBef>
            </a:pPr>
            <a:r>
              <a:rPr lang="en-US" sz="2799" b="1" dirty="0">
                <a:solidFill>
                  <a:srgbClr val="FFFFFF"/>
                </a:solidFill>
                <a:latin typeface="Open Sans"/>
              </a:rPr>
              <a:t>Departing Residence</a:t>
            </a:r>
          </a:p>
          <a:p>
            <a:pPr algn="just">
              <a:lnSpc>
                <a:spcPts val="3919"/>
              </a:lnSpc>
              <a:spcBef>
                <a:spcPct val="0"/>
              </a:spcBef>
            </a:pPr>
            <a:r>
              <a:rPr lang="en-US" sz="2799" dirty="0">
                <a:solidFill>
                  <a:srgbClr val="FFFFFF"/>
                </a:solidFill>
                <a:latin typeface="Open Sans"/>
              </a:rPr>
              <a:t>Offset Current PITIA with a copy of a Lease Agreement</a:t>
            </a:r>
          </a:p>
        </p:txBody>
      </p:sp>
      <p:sp>
        <p:nvSpPr>
          <p:cNvPr id="20" name="TextBox 20"/>
          <p:cNvSpPr txBox="1"/>
          <p:nvPr/>
        </p:nvSpPr>
        <p:spPr>
          <a:xfrm>
            <a:off x="519291" y="5733135"/>
            <a:ext cx="559658" cy="358590"/>
          </a:xfrm>
          <a:prstGeom prst="rect">
            <a:avLst/>
          </a:prstGeom>
        </p:spPr>
        <p:txBody>
          <a:bodyPr lIns="0" tIns="0" rIns="0" bIns="0" rtlCol="0" anchor="t">
            <a:spAutoFit/>
          </a:bodyPr>
          <a:lstStyle/>
          <a:p>
            <a:pPr algn="ctr">
              <a:lnSpc>
                <a:spcPts val="2810"/>
              </a:lnSpc>
              <a:spcBef>
                <a:spcPct val="0"/>
              </a:spcBef>
            </a:pPr>
            <a:r>
              <a:rPr lang="en-US" sz="2007">
                <a:solidFill>
                  <a:srgbClr val="171616"/>
                </a:solidFill>
                <a:latin typeface="Poppins Bold"/>
              </a:rPr>
              <a:t>02</a:t>
            </a:r>
          </a:p>
        </p:txBody>
      </p:sp>
      <p:sp>
        <p:nvSpPr>
          <p:cNvPr id="21" name="TextBox 21"/>
          <p:cNvSpPr txBox="1"/>
          <p:nvPr/>
        </p:nvSpPr>
        <p:spPr>
          <a:xfrm>
            <a:off x="1355174" y="5367586"/>
            <a:ext cx="4168702" cy="3468578"/>
          </a:xfrm>
          <a:prstGeom prst="rect">
            <a:avLst/>
          </a:prstGeom>
        </p:spPr>
        <p:txBody>
          <a:bodyPr lIns="0" tIns="0" rIns="0" bIns="0" rtlCol="0" anchor="t">
            <a:spAutoFit/>
          </a:bodyPr>
          <a:lstStyle/>
          <a:p>
            <a:pPr algn="just">
              <a:lnSpc>
                <a:spcPts val="3919"/>
              </a:lnSpc>
              <a:spcBef>
                <a:spcPct val="0"/>
              </a:spcBef>
            </a:pPr>
            <a:r>
              <a:rPr lang="en-US" sz="2799" b="1" dirty="0">
                <a:solidFill>
                  <a:srgbClr val="FFFFFF"/>
                </a:solidFill>
                <a:latin typeface="Open Sans"/>
              </a:rPr>
              <a:t>Rental Properties the veteran currently owns</a:t>
            </a:r>
          </a:p>
          <a:p>
            <a:pPr algn="just">
              <a:lnSpc>
                <a:spcPts val="3919"/>
              </a:lnSpc>
              <a:spcBef>
                <a:spcPct val="0"/>
              </a:spcBef>
            </a:pPr>
            <a:r>
              <a:rPr lang="en-US" sz="2799" dirty="0">
                <a:solidFill>
                  <a:srgbClr val="FFFFFF"/>
                </a:solidFill>
                <a:latin typeface="Open Sans"/>
              </a:rPr>
              <a:t>- 3 months cash reserves for each rental property used as income</a:t>
            </a:r>
          </a:p>
          <a:p>
            <a:pPr algn="just">
              <a:lnSpc>
                <a:spcPts val="3919"/>
              </a:lnSpc>
              <a:spcBef>
                <a:spcPct val="0"/>
              </a:spcBef>
            </a:pPr>
            <a:r>
              <a:rPr lang="en-US" sz="2799" dirty="0">
                <a:solidFill>
                  <a:srgbClr val="FFFFFF"/>
                </a:solidFill>
                <a:latin typeface="Open Sans"/>
              </a:rPr>
              <a:t>2 years tax returns showing rental income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259300" y="7200900"/>
            <a:ext cx="2057400" cy="2057400"/>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pic>
        <p:nvPicPr>
          <p:cNvPr id="4" name="Picture 4"/>
          <p:cNvPicPr>
            <a:picLocks noChangeAspect="1"/>
          </p:cNvPicPr>
          <p:nvPr/>
        </p:nvPicPr>
        <p:blipFill>
          <a:blip r:embed="rId2"/>
          <a:srcRect/>
          <a:stretch>
            <a:fillRect/>
          </a:stretch>
        </p:blipFill>
        <p:spPr>
          <a:xfrm rot="-10800000">
            <a:off x="8439" y="1602613"/>
            <a:ext cx="9005835" cy="9479826"/>
          </a:xfrm>
          <a:prstGeom prst="rect">
            <a:avLst/>
          </a:prstGeom>
        </p:spPr>
      </p:pic>
      <p:grpSp>
        <p:nvGrpSpPr>
          <p:cNvPr id="5" name="Group 5"/>
          <p:cNvGrpSpPr>
            <a:grpSpLocks noChangeAspect="1"/>
          </p:cNvGrpSpPr>
          <p:nvPr/>
        </p:nvGrpSpPr>
        <p:grpSpPr>
          <a:xfrm>
            <a:off x="-1858294" y="-1858294"/>
            <a:ext cx="3716589" cy="3716589"/>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pic>
        <p:nvPicPr>
          <p:cNvPr id="7" name="Picture 7"/>
          <p:cNvPicPr>
            <a:picLocks noChangeAspect="1"/>
          </p:cNvPicPr>
          <p:nvPr/>
        </p:nvPicPr>
        <p:blipFill>
          <a:blip r:embed="rId2"/>
          <a:srcRect/>
          <a:stretch>
            <a:fillRect/>
          </a:stretch>
        </p:blipFill>
        <p:spPr>
          <a:xfrm>
            <a:off x="11134514" y="637369"/>
            <a:ext cx="9005835" cy="9479826"/>
          </a:xfrm>
          <a:prstGeom prst="rect">
            <a:avLst/>
          </a:prstGeom>
        </p:spPr>
      </p:pic>
      <p:grpSp>
        <p:nvGrpSpPr>
          <p:cNvPr id="8" name="Group 8"/>
          <p:cNvGrpSpPr/>
          <p:nvPr/>
        </p:nvGrpSpPr>
        <p:grpSpPr>
          <a:xfrm>
            <a:off x="3453774" y="2779691"/>
            <a:ext cx="11380452" cy="7125671"/>
            <a:chOff x="0" y="0"/>
            <a:chExt cx="2450620" cy="1534413"/>
          </a:xfrm>
        </p:grpSpPr>
        <p:sp>
          <p:nvSpPr>
            <p:cNvPr id="9" name="Freeform 9"/>
            <p:cNvSpPr/>
            <p:nvPr/>
          </p:nvSpPr>
          <p:spPr>
            <a:xfrm>
              <a:off x="0" y="0"/>
              <a:ext cx="2450620" cy="1534413"/>
            </a:xfrm>
            <a:custGeom>
              <a:avLst/>
              <a:gdLst/>
              <a:ahLst/>
              <a:cxnLst/>
              <a:rect l="l" t="t" r="r" b="b"/>
              <a:pathLst>
                <a:path w="2450620" h="1534413">
                  <a:moveTo>
                    <a:pt x="2326160" y="1534413"/>
                  </a:moveTo>
                  <a:lnTo>
                    <a:pt x="124460" y="1534413"/>
                  </a:lnTo>
                  <a:cubicBezTo>
                    <a:pt x="55880" y="1534413"/>
                    <a:pt x="0" y="1478533"/>
                    <a:pt x="0" y="1409953"/>
                  </a:cubicBezTo>
                  <a:lnTo>
                    <a:pt x="0" y="124460"/>
                  </a:lnTo>
                  <a:cubicBezTo>
                    <a:pt x="0" y="55880"/>
                    <a:pt x="55880" y="0"/>
                    <a:pt x="124460" y="0"/>
                  </a:cubicBezTo>
                  <a:lnTo>
                    <a:pt x="2326160" y="0"/>
                  </a:lnTo>
                  <a:cubicBezTo>
                    <a:pt x="2394740" y="0"/>
                    <a:pt x="2450620" y="55880"/>
                    <a:pt x="2450620" y="124460"/>
                  </a:cubicBezTo>
                  <a:lnTo>
                    <a:pt x="2450620" y="1409953"/>
                  </a:lnTo>
                  <a:cubicBezTo>
                    <a:pt x="2450620" y="1478533"/>
                    <a:pt x="2394740" y="1534413"/>
                    <a:pt x="2326160" y="1534413"/>
                  </a:cubicBezTo>
                  <a:close/>
                </a:path>
              </a:pathLst>
            </a:custGeom>
            <a:solidFill>
              <a:srgbClr val="FFFFFF"/>
            </a:solidFill>
          </p:spPr>
          <p:txBody>
            <a:bodyPr/>
            <a:lstStyle/>
            <a:p>
              <a:endParaRPr lang="en-US"/>
            </a:p>
          </p:txBody>
        </p:sp>
      </p:grpSp>
      <p:sp>
        <p:nvSpPr>
          <p:cNvPr id="10" name="TextBox 10"/>
          <p:cNvSpPr txBox="1"/>
          <p:nvPr/>
        </p:nvSpPr>
        <p:spPr>
          <a:xfrm>
            <a:off x="4327052" y="743916"/>
            <a:ext cx="9633896" cy="1248227"/>
          </a:xfrm>
          <a:prstGeom prst="rect">
            <a:avLst/>
          </a:prstGeom>
        </p:spPr>
        <p:txBody>
          <a:bodyPr lIns="0" tIns="0" rIns="0" bIns="0" rtlCol="0" anchor="t">
            <a:spAutoFit/>
          </a:bodyPr>
          <a:lstStyle/>
          <a:p>
            <a:pPr algn="ctr">
              <a:lnSpc>
                <a:spcPts val="10074"/>
              </a:lnSpc>
              <a:spcBef>
                <a:spcPct val="0"/>
              </a:spcBef>
            </a:pPr>
            <a:r>
              <a:rPr lang="en-US" sz="7195" dirty="0">
                <a:solidFill>
                  <a:srgbClr val="FFFFFF"/>
                </a:solidFill>
                <a:latin typeface="League Spartan"/>
              </a:rPr>
              <a:t>FHA Loan</a:t>
            </a:r>
          </a:p>
        </p:txBody>
      </p:sp>
      <p:sp>
        <p:nvSpPr>
          <p:cNvPr id="11" name="TextBox 11"/>
          <p:cNvSpPr txBox="1"/>
          <p:nvPr/>
        </p:nvSpPr>
        <p:spPr>
          <a:xfrm>
            <a:off x="4129552" y="3098482"/>
            <a:ext cx="9818923" cy="6242093"/>
          </a:xfrm>
          <a:prstGeom prst="rect">
            <a:avLst/>
          </a:prstGeom>
        </p:spPr>
        <p:txBody>
          <a:bodyPr lIns="0" tIns="0" rIns="0" bIns="0" rtlCol="0" anchor="t">
            <a:spAutoFit/>
          </a:bodyPr>
          <a:lstStyle/>
          <a:p>
            <a:pPr algn="ctr">
              <a:lnSpc>
                <a:spcPts val="4882"/>
              </a:lnSpc>
            </a:pPr>
            <a:r>
              <a:rPr lang="en-US" sz="3487" b="1" u="sng" dirty="0">
                <a:solidFill>
                  <a:srgbClr val="171616"/>
                </a:solidFill>
                <a:latin typeface="Open Sans"/>
              </a:rPr>
              <a:t>Departing residence</a:t>
            </a:r>
          </a:p>
          <a:p>
            <a:pPr algn="ctr">
              <a:lnSpc>
                <a:spcPts val="4882"/>
              </a:lnSpc>
            </a:pPr>
            <a:r>
              <a:rPr lang="en-US" sz="3487" dirty="0">
                <a:solidFill>
                  <a:srgbClr val="171616"/>
                </a:solidFill>
                <a:latin typeface="Open Sans"/>
              </a:rPr>
              <a:t>Borrower must be moving 100 miles from subject property</a:t>
            </a:r>
          </a:p>
          <a:p>
            <a:pPr algn="ctr">
              <a:lnSpc>
                <a:spcPts val="4882"/>
              </a:lnSpc>
            </a:pPr>
            <a:r>
              <a:rPr lang="en-US" sz="3487" dirty="0">
                <a:solidFill>
                  <a:srgbClr val="171616"/>
                </a:solidFill>
                <a:latin typeface="Open Sans"/>
              </a:rPr>
              <a:t>25% equity is required on departing residence (full appraisal)</a:t>
            </a:r>
          </a:p>
          <a:p>
            <a:pPr algn="ctr">
              <a:lnSpc>
                <a:spcPts val="4882"/>
              </a:lnSpc>
            </a:pPr>
            <a:r>
              <a:rPr lang="en-US" sz="3487" dirty="0">
                <a:solidFill>
                  <a:srgbClr val="171616"/>
                </a:solidFill>
                <a:latin typeface="Open Sans"/>
              </a:rPr>
              <a:t>Need lease for term of at least 1 year after date of closing</a:t>
            </a:r>
          </a:p>
          <a:p>
            <a:pPr algn="ctr">
              <a:lnSpc>
                <a:spcPts val="4882"/>
              </a:lnSpc>
            </a:pPr>
            <a:r>
              <a:rPr lang="en-US" sz="3487" dirty="0">
                <a:solidFill>
                  <a:srgbClr val="171616"/>
                </a:solidFill>
                <a:latin typeface="Open Sans"/>
              </a:rPr>
              <a:t>Document Security Deposit and 1</a:t>
            </a:r>
            <a:r>
              <a:rPr lang="en-US" sz="3487" baseline="30000" dirty="0">
                <a:solidFill>
                  <a:srgbClr val="171616"/>
                </a:solidFill>
                <a:latin typeface="Open Sans"/>
              </a:rPr>
              <a:t>st</a:t>
            </a:r>
            <a:r>
              <a:rPr lang="en-US" sz="3487" dirty="0">
                <a:solidFill>
                  <a:srgbClr val="171616"/>
                </a:solidFill>
                <a:latin typeface="Open Sans"/>
              </a:rPr>
              <a:t> month rent</a:t>
            </a:r>
          </a:p>
          <a:p>
            <a:pPr algn="ctr">
              <a:lnSpc>
                <a:spcPts val="4882"/>
              </a:lnSpc>
            </a:pPr>
            <a:r>
              <a:rPr lang="en-US" sz="3487" dirty="0">
                <a:solidFill>
                  <a:srgbClr val="171616"/>
                </a:solidFill>
                <a:latin typeface="Open Sans"/>
              </a:rPr>
              <a:t>Use the lessor of 75% of lease or the appraiser’s market rent</a:t>
            </a:r>
          </a:p>
        </p:txBody>
      </p:sp>
      <p:sp>
        <p:nvSpPr>
          <p:cNvPr id="12" name="Freeform 12"/>
          <p:cNvSpPr/>
          <p:nvPr/>
        </p:nvSpPr>
        <p:spPr>
          <a:xfrm>
            <a:off x="13605226" y="5143500"/>
            <a:ext cx="4557082" cy="5297226"/>
          </a:xfrm>
          <a:custGeom>
            <a:avLst/>
            <a:gdLst/>
            <a:ahLst/>
            <a:cxnLst/>
            <a:rect l="l" t="t" r="r" b="b"/>
            <a:pathLst>
              <a:path w="4046701" h="4739913">
                <a:moveTo>
                  <a:pt x="0" y="0"/>
                </a:moveTo>
                <a:lnTo>
                  <a:pt x="4046701" y="0"/>
                </a:lnTo>
                <a:lnTo>
                  <a:pt x="4046701" y="4739912"/>
                </a:lnTo>
                <a:lnTo>
                  <a:pt x="0" y="4739912"/>
                </a:lnTo>
                <a:lnTo>
                  <a:pt x="0" y="0"/>
                </a:lnTo>
                <a:close/>
              </a:path>
            </a:pathLst>
          </a:custGeom>
          <a:blipFill>
            <a:blip r:embed="rId3"/>
            <a:stretch>
              <a:fillRect/>
            </a:stretch>
          </a:blipFill>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259300" y="7200900"/>
            <a:ext cx="2057400" cy="2057400"/>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858294" y="-1858294"/>
            <a:ext cx="3716589" cy="3716589"/>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pic>
        <p:nvPicPr>
          <p:cNvPr id="8" name="Picture 8"/>
          <p:cNvPicPr>
            <a:picLocks noChangeAspect="1"/>
          </p:cNvPicPr>
          <p:nvPr/>
        </p:nvPicPr>
        <p:blipFill>
          <a:blip r:embed="rId2"/>
          <a:srcRect/>
          <a:stretch>
            <a:fillRect/>
          </a:stretch>
        </p:blipFill>
        <p:spPr>
          <a:xfrm rot="-1311963">
            <a:off x="11896908" y="1370334"/>
            <a:ext cx="5217211" cy="4278113"/>
          </a:xfrm>
          <a:prstGeom prst="rect">
            <a:avLst/>
          </a:prstGeom>
        </p:spPr>
      </p:pic>
      <p:sp>
        <p:nvSpPr>
          <p:cNvPr id="9" name="TextBox 9"/>
          <p:cNvSpPr txBox="1"/>
          <p:nvPr/>
        </p:nvSpPr>
        <p:spPr>
          <a:xfrm>
            <a:off x="1739663" y="1039981"/>
            <a:ext cx="11026872" cy="1089144"/>
          </a:xfrm>
          <a:prstGeom prst="rect">
            <a:avLst/>
          </a:prstGeom>
        </p:spPr>
        <p:txBody>
          <a:bodyPr lIns="0" tIns="0" rIns="0" bIns="0" rtlCol="0" anchor="t">
            <a:spAutoFit/>
          </a:bodyPr>
          <a:lstStyle/>
          <a:p>
            <a:pPr>
              <a:lnSpc>
                <a:spcPts val="8833"/>
              </a:lnSpc>
              <a:spcBef>
                <a:spcPct val="0"/>
              </a:spcBef>
            </a:pPr>
            <a:r>
              <a:rPr lang="en-US" sz="6309" dirty="0">
                <a:solidFill>
                  <a:srgbClr val="FFFFFF"/>
                </a:solidFill>
                <a:latin typeface="League Spartan"/>
              </a:rPr>
              <a:t>FHA Rental Income</a:t>
            </a:r>
          </a:p>
        </p:txBody>
      </p:sp>
      <p:sp>
        <p:nvSpPr>
          <p:cNvPr id="10" name="TextBox 10"/>
          <p:cNvSpPr txBox="1"/>
          <p:nvPr/>
        </p:nvSpPr>
        <p:spPr>
          <a:xfrm>
            <a:off x="1705008" y="2477834"/>
            <a:ext cx="5263493" cy="5818644"/>
          </a:xfrm>
          <a:prstGeom prst="rect">
            <a:avLst/>
          </a:prstGeom>
        </p:spPr>
        <p:txBody>
          <a:bodyPr wrap="square" lIns="0" tIns="0" rIns="0" bIns="0" rtlCol="0" anchor="t">
            <a:spAutoFit/>
          </a:bodyPr>
          <a:lstStyle/>
          <a:p>
            <a:pPr>
              <a:lnSpc>
                <a:spcPts val="3810"/>
              </a:lnSpc>
              <a:spcBef>
                <a:spcPct val="0"/>
              </a:spcBef>
            </a:pPr>
            <a:r>
              <a:rPr lang="en-US" sz="3200" dirty="0">
                <a:solidFill>
                  <a:srgbClr val="FFFFFF"/>
                </a:solidFill>
                <a:latin typeface="Open Sans"/>
              </a:rPr>
              <a:t>-</a:t>
            </a:r>
            <a:r>
              <a:rPr lang="en-US" sz="3200" u="sng" dirty="0">
                <a:solidFill>
                  <a:srgbClr val="FFFFFF"/>
                </a:solidFill>
                <a:latin typeface="League Spartan"/>
              </a:rPr>
              <a:t>Rental Income the borrower </a:t>
            </a:r>
            <a:r>
              <a:rPr lang="en-US" sz="3200" u="sng">
                <a:solidFill>
                  <a:srgbClr val="FFFFFF"/>
                </a:solidFill>
                <a:latin typeface="League Spartan"/>
              </a:rPr>
              <a:t>currently owns</a:t>
            </a:r>
          </a:p>
          <a:p>
            <a:pPr>
              <a:lnSpc>
                <a:spcPts val="3810"/>
              </a:lnSpc>
              <a:spcBef>
                <a:spcPct val="0"/>
              </a:spcBef>
            </a:pPr>
            <a:endParaRPr lang="en-US" sz="3200" u="sng" dirty="0">
              <a:solidFill>
                <a:srgbClr val="FFFFFF"/>
              </a:solidFill>
              <a:latin typeface="League Spartan"/>
            </a:endParaRPr>
          </a:p>
          <a:p>
            <a:pPr>
              <a:lnSpc>
                <a:spcPts val="3810"/>
              </a:lnSpc>
              <a:spcBef>
                <a:spcPct val="0"/>
              </a:spcBef>
            </a:pPr>
            <a:r>
              <a:rPr lang="en-US" sz="2800" dirty="0">
                <a:solidFill>
                  <a:srgbClr val="FFFFFF"/>
                </a:solidFill>
                <a:latin typeface="Open Sans"/>
              </a:rPr>
              <a:t>2 years of tax returns.  If less than 2 years, document purchase with CD</a:t>
            </a:r>
          </a:p>
          <a:p>
            <a:pPr>
              <a:lnSpc>
                <a:spcPts val="3810"/>
              </a:lnSpc>
              <a:spcBef>
                <a:spcPct val="0"/>
              </a:spcBef>
            </a:pPr>
            <a:r>
              <a:rPr lang="en-US" sz="2800" dirty="0">
                <a:solidFill>
                  <a:srgbClr val="FFFFFF"/>
                </a:solidFill>
                <a:latin typeface="Open Sans"/>
              </a:rPr>
              <a:t>COVID overlays still in place, reduce income by 25% or have 6 months PITIA in reserves OR 2 bank statements showing rental payments </a:t>
            </a:r>
          </a:p>
        </p:txBody>
      </p:sp>
      <p:sp>
        <p:nvSpPr>
          <p:cNvPr id="12" name="TextBox 12"/>
          <p:cNvSpPr txBox="1"/>
          <p:nvPr/>
        </p:nvSpPr>
        <p:spPr>
          <a:xfrm>
            <a:off x="7775465" y="2498005"/>
            <a:ext cx="4991070" cy="4356705"/>
          </a:xfrm>
          <a:prstGeom prst="rect">
            <a:avLst/>
          </a:prstGeom>
        </p:spPr>
        <p:txBody>
          <a:bodyPr wrap="square" lIns="0" tIns="0" rIns="0" bIns="0" rtlCol="0" anchor="t">
            <a:spAutoFit/>
          </a:bodyPr>
          <a:lstStyle/>
          <a:p>
            <a:pPr>
              <a:lnSpc>
                <a:spcPts val="3808"/>
              </a:lnSpc>
              <a:spcBef>
                <a:spcPct val="0"/>
              </a:spcBef>
            </a:pPr>
            <a:r>
              <a:rPr lang="en-US" sz="3200" b="1" u="sng" dirty="0">
                <a:solidFill>
                  <a:srgbClr val="FFFFFF"/>
                </a:solidFill>
                <a:latin typeface="League Spartan" panose="020B0604020202020204" charset="0"/>
              </a:rPr>
              <a:t>Purchasing a 2-4 unit property</a:t>
            </a:r>
          </a:p>
          <a:p>
            <a:pPr>
              <a:lnSpc>
                <a:spcPts val="3808"/>
              </a:lnSpc>
              <a:spcBef>
                <a:spcPct val="0"/>
              </a:spcBef>
            </a:pPr>
            <a:endParaRPr lang="en-US" sz="3200" b="1" u="sng" dirty="0">
              <a:solidFill>
                <a:srgbClr val="FFFFFF"/>
              </a:solidFill>
              <a:latin typeface="League Spartan" panose="020B0604020202020204" charset="0"/>
            </a:endParaRPr>
          </a:p>
          <a:p>
            <a:pPr>
              <a:lnSpc>
                <a:spcPts val="3808"/>
              </a:lnSpc>
              <a:spcBef>
                <a:spcPct val="0"/>
              </a:spcBef>
            </a:pPr>
            <a:r>
              <a:rPr lang="en-US" sz="2800" dirty="0">
                <a:solidFill>
                  <a:srgbClr val="FFFFFF"/>
                </a:solidFill>
                <a:latin typeface="Open Sans"/>
              </a:rPr>
              <a:t>Use the appraiser's market rent at 75% for rental income</a:t>
            </a:r>
          </a:p>
          <a:p>
            <a:pPr>
              <a:lnSpc>
                <a:spcPts val="3808"/>
              </a:lnSpc>
              <a:spcBef>
                <a:spcPct val="0"/>
              </a:spcBef>
            </a:pPr>
            <a:r>
              <a:rPr lang="en-US" sz="2800" dirty="0">
                <a:solidFill>
                  <a:srgbClr val="FFFFFF"/>
                </a:solidFill>
                <a:latin typeface="Open Sans"/>
              </a:rPr>
              <a:t>Self Sufficiency for 3–4-unit property-Rent from all units must cover the new PITIA payment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847710" y="8039100"/>
            <a:ext cx="2552700" cy="2552700"/>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adFill rotWithShape="1">
              <a:gsLst>
                <a:gs pos="0">
                  <a:srgbClr val="1805F1">
                    <a:alpha val="100000"/>
                  </a:srgbClr>
                </a:gs>
                <a:gs pos="100000">
                  <a:srgbClr val="328AFF">
                    <a:alpha val="100000"/>
                  </a:srgbClr>
                </a:gs>
              </a:gsLst>
              <a:path path="circle">
                <a:fillToRect r="100000" b="100000"/>
              </a:path>
              <a:tileRect l="-100000" t="-100000"/>
            </a:gradFill>
          </p:spPr>
          <p:txBody>
            <a:bodyPr/>
            <a:lstStyle/>
            <a:p>
              <a:endParaRPr lang="en-US"/>
            </a:p>
          </p:txBody>
        </p:sp>
      </p:grpSp>
      <p:sp>
        <p:nvSpPr>
          <p:cNvPr id="4" name="Freeform 4"/>
          <p:cNvSpPr/>
          <p:nvPr/>
        </p:nvSpPr>
        <p:spPr>
          <a:xfrm>
            <a:off x="1028700" y="952140"/>
            <a:ext cx="7264183" cy="12497519"/>
          </a:xfrm>
          <a:custGeom>
            <a:avLst/>
            <a:gdLst/>
            <a:ahLst/>
            <a:cxnLst/>
            <a:rect l="l" t="t" r="r" b="b"/>
            <a:pathLst>
              <a:path w="7264183" h="12497519">
                <a:moveTo>
                  <a:pt x="0" y="0"/>
                </a:moveTo>
                <a:lnTo>
                  <a:pt x="7264183" y="0"/>
                </a:lnTo>
                <a:lnTo>
                  <a:pt x="7264183" y="12497520"/>
                </a:lnTo>
                <a:lnTo>
                  <a:pt x="0" y="12497520"/>
                </a:lnTo>
                <a:lnTo>
                  <a:pt x="0"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1858294" y="-1858294"/>
            <a:ext cx="3716589" cy="3716589"/>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gradFill rotWithShape="1">
              <a:gsLst>
                <a:gs pos="0">
                  <a:srgbClr val="1805F1">
                    <a:alpha val="100000"/>
                  </a:srgbClr>
                </a:gs>
                <a:gs pos="100000">
                  <a:srgbClr val="328AFF">
                    <a:alpha val="100000"/>
                  </a:srgbClr>
                </a:gs>
              </a:gsLst>
              <a:path path="circle">
                <a:fillToRect r="100000" b="100000"/>
              </a:path>
              <a:tileRect l="-100000" t="-100000"/>
            </a:gradFill>
          </p:spPr>
          <p:txBody>
            <a:bodyPr/>
            <a:lstStyle/>
            <a:p>
              <a:endParaRPr lang="en-US"/>
            </a:p>
          </p:txBody>
        </p:sp>
      </p:grpSp>
      <p:sp>
        <p:nvSpPr>
          <p:cNvPr id="7" name="Freeform 7"/>
          <p:cNvSpPr/>
          <p:nvPr/>
        </p:nvSpPr>
        <p:spPr>
          <a:xfrm>
            <a:off x="740596" y="449636"/>
            <a:ext cx="2919654" cy="3041306"/>
          </a:xfrm>
          <a:custGeom>
            <a:avLst/>
            <a:gdLst/>
            <a:ahLst/>
            <a:cxnLst/>
            <a:rect l="l" t="t" r="r" b="b"/>
            <a:pathLst>
              <a:path w="2919654" h="3041306">
                <a:moveTo>
                  <a:pt x="0" y="0"/>
                </a:moveTo>
                <a:lnTo>
                  <a:pt x="2919653" y="0"/>
                </a:lnTo>
                <a:lnTo>
                  <a:pt x="2919653" y="3041306"/>
                </a:lnTo>
                <a:lnTo>
                  <a:pt x="0" y="3041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2309158" y="2390002"/>
            <a:ext cx="753057" cy="1100940"/>
          </a:xfrm>
          <a:custGeom>
            <a:avLst/>
            <a:gdLst/>
            <a:ahLst/>
            <a:cxnLst/>
            <a:rect l="l" t="t" r="r" b="b"/>
            <a:pathLst>
              <a:path w="753057" h="1100940">
                <a:moveTo>
                  <a:pt x="0" y="0"/>
                </a:moveTo>
                <a:lnTo>
                  <a:pt x="753057" y="0"/>
                </a:lnTo>
                <a:lnTo>
                  <a:pt x="753057" y="1100940"/>
                </a:lnTo>
                <a:lnTo>
                  <a:pt x="0" y="11009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8382000" y="647700"/>
            <a:ext cx="7880037" cy="2115964"/>
          </a:xfrm>
          <a:prstGeom prst="rect">
            <a:avLst/>
          </a:prstGeom>
        </p:spPr>
        <p:txBody>
          <a:bodyPr lIns="0" tIns="0" rIns="0" bIns="0" rtlCol="0" anchor="t">
            <a:spAutoFit/>
          </a:bodyPr>
          <a:lstStyle/>
          <a:p>
            <a:pPr>
              <a:lnSpc>
                <a:spcPts val="8400"/>
              </a:lnSpc>
              <a:spcBef>
                <a:spcPct val="0"/>
              </a:spcBef>
            </a:pPr>
            <a:r>
              <a:rPr lang="en-US" sz="6000" dirty="0">
                <a:latin typeface="League Spartan"/>
              </a:rPr>
              <a:t>Conventional Rental Income </a:t>
            </a:r>
          </a:p>
        </p:txBody>
      </p:sp>
      <p:sp>
        <p:nvSpPr>
          <p:cNvPr id="10" name="TextBox 10"/>
          <p:cNvSpPr txBox="1"/>
          <p:nvPr/>
        </p:nvSpPr>
        <p:spPr>
          <a:xfrm>
            <a:off x="8382000" y="2870506"/>
            <a:ext cx="8966417" cy="5745675"/>
          </a:xfrm>
          <a:prstGeom prst="rect">
            <a:avLst/>
          </a:prstGeom>
        </p:spPr>
        <p:txBody>
          <a:bodyPr wrap="square" lIns="0" tIns="0" rIns="0" bIns="0" rtlCol="0" anchor="t">
            <a:spAutoFit/>
          </a:bodyPr>
          <a:lstStyle/>
          <a:p>
            <a:pPr>
              <a:lnSpc>
                <a:spcPts val="4473"/>
              </a:lnSpc>
              <a:spcBef>
                <a:spcPct val="0"/>
              </a:spcBef>
            </a:pPr>
            <a:r>
              <a:rPr lang="en-US" sz="3600" b="1" u="sng" dirty="0">
                <a:latin typeface="Open Sans"/>
              </a:rPr>
              <a:t>Departing Residence</a:t>
            </a:r>
          </a:p>
          <a:p>
            <a:pPr>
              <a:lnSpc>
                <a:spcPts val="4473"/>
              </a:lnSpc>
              <a:spcBef>
                <a:spcPct val="0"/>
              </a:spcBef>
            </a:pPr>
            <a:r>
              <a:rPr lang="en-US" sz="3600" dirty="0">
                <a:latin typeface="Open Sans"/>
              </a:rPr>
              <a:t>Executed lease at 75% can be used only to offset current PITIA unless the borrower has a history of rental properties for 1 year then there is no limit on the rental income used.  </a:t>
            </a:r>
          </a:p>
          <a:p>
            <a:pPr>
              <a:lnSpc>
                <a:spcPts val="4473"/>
              </a:lnSpc>
              <a:spcBef>
                <a:spcPct val="0"/>
              </a:spcBef>
            </a:pPr>
            <a:endParaRPr lang="en-US" sz="3600" dirty="0">
              <a:latin typeface="Open Sans"/>
            </a:endParaRPr>
          </a:p>
          <a:p>
            <a:pPr>
              <a:lnSpc>
                <a:spcPts val="4473"/>
              </a:lnSpc>
              <a:spcBef>
                <a:spcPct val="0"/>
              </a:spcBef>
            </a:pPr>
            <a:r>
              <a:rPr lang="en-US" sz="3600" b="1" dirty="0">
                <a:latin typeface="Open Sans"/>
              </a:rPr>
              <a:t>Need proof of security deposit and 1 month rent or Form 1007 (Freddie Mac LPA doesn’t accept the Form 1007)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259300" y="7200900"/>
            <a:ext cx="2057400" cy="2057400"/>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sp>
        <p:nvSpPr>
          <p:cNvPr id="4" name="Freeform 4"/>
          <p:cNvSpPr/>
          <p:nvPr/>
        </p:nvSpPr>
        <p:spPr>
          <a:xfrm flipH="1">
            <a:off x="110240" y="1858294"/>
            <a:ext cx="3813989" cy="8428706"/>
          </a:xfrm>
          <a:custGeom>
            <a:avLst/>
            <a:gdLst/>
            <a:ahLst/>
            <a:cxnLst/>
            <a:rect l="l" t="t" r="r" b="b"/>
            <a:pathLst>
              <a:path w="3813989" h="8428706">
                <a:moveTo>
                  <a:pt x="3813989" y="0"/>
                </a:moveTo>
                <a:lnTo>
                  <a:pt x="0" y="0"/>
                </a:lnTo>
                <a:lnTo>
                  <a:pt x="0" y="8428706"/>
                </a:lnTo>
                <a:lnTo>
                  <a:pt x="3813989" y="8428706"/>
                </a:lnTo>
                <a:lnTo>
                  <a:pt x="3813989"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1858294" y="-1858294"/>
            <a:ext cx="3716589" cy="3716589"/>
            <a:chOff x="0" y="0"/>
            <a:chExt cx="2787650" cy="2787650"/>
          </a:xfrm>
        </p:grpSpPr>
        <p:sp>
          <p:nvSpPr>
            <p:cNvPr id="6" name="Freeform 6"/>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sp>
        <p:nvSpPr>
          <p:cNvPr id="7" name="TextBox 7"/>
          <p:cNvSpPr txBox="1"/>
          <p:nvPr/>
        </p:nvSpPr>
        <p:spPr>
          <a:xfrm>
            <a:off x="4421993" y="347354"/>
            <a:ext cx="11046607" cy="2727670"/>
          </a:xfrm>
          <a:prstGeom prst="rect">
            <a:avLst/>
          </a:prstGeom>
        </p:spPr>
        <p:txBody>
          <a:bodyPr wrap="square" lIns="0" tIns="0" rIns="0" bIns="0" rtlCol="0" anchor="t">
            <a:spAutoFit/>
          </a:bodyPr>
          <a:lstStyle/>
          <a:p>
            <a:pPr>
              <a:lnSpc>
                <a:spcPts val="11439"/>
              </a:lnSpc>
              <a:spcBef>
                <a:spcPct val="0"/>
              </a:spcBef>
            </a:pPr>
            <a:r>
              <a:rPr lang="en-US" sz="5400" dirty="0">
                <a:solidFill>
                  <a:srgbClr val="FFFFFF"/>
                </a:solidFill>
                <a:latin typeface="League Spartan"/>
              </a:rPr>
              <a:t>Conventional rental income </a:t>
            </a:r>
          </a:p>
          <a:p>
            <a:pPr>
              <a:lnSpc>
                <a:spcPts val="11439"/>
              </a:lnSpc>
              <a:spcBef>
                <a:spcPct val="0"/>
              </a:spcBef>
            </a:pPr>
            <a:r>
              <a:rPr lang="en-US" sz="4400" b="1" u="sng" dirty="0">
                <a:solidFill>
                  <a:srgbClr val="FFFFFF"/>
                </a:solidFill>
                <a:latin typeface="League Spartan"/>
              </a:rPr>
              <a:t>Other rental property owned</a:t>
            </a:r>
          </a:p>
        </p:txBody>
      </p:sp>
      <p:sp>
        <p:nvSpPr>
          <p:cNvPr id="8" name="TextBox 8"/>
          <p:cNvSpPr txBox="1"/>
          <p:nvPr/>
        </p:nvSpPr>
        <p:spPr>
          <a:xfrm>
            <a:off x="4267200" y="3264141"/>
            <a:ext cx="11926147" cy="6054671"/>
          </a:xfrm>
          <a:prstGeom prst="rect">
            <a:avLst/>
          </a:prstGeom>
        </p:spPr>
        <p:txBody>
          <a:bodyPr lIns="0" tIns="0" rIns="0" bIns="0" rtlCol="0" anchor="t">
            <a:spAutoFit/>
          </a:bodyPr>
          <a:lstStyle/>
          <a:p>
            <a:pPr>
              <a:lnSpc>
                <a:spcPts val="4788"/>
              </a:lnSpc>
            </a:pPr>
            <a:r>
              <a:rPr lang="en-US" sz="3600" dirty="0">
                <a:solidFill>
                  <a:srgbClr val="FFFFFF"/>
                </a:solidFill>
                <a:latin typeface="Open Sans"/>
              </a:rPr>
              <a:t>2 years tax returns if owned at least 2 years</a:t>
            </a:r>
          </a:p>
          <a:p>
            <a:pPr>
              <a:lnSpc>
                <a:spcPts val="4788"/>
              </a:lnSpc>
            </a:pPr>
            <a:r>
              <a:rPr lang="en-US" sz="3600" dirty="0">
                <a:solidFill>
                  <a:srgbClr val="FFFFFF"/>
                </a:solidFill>
                <a:latin typeface="Open Sans"/>
              </a:rPr>
              <a:t>If acquired during or after the most recent tax filing year, CD to show the purchase date and Lease agreement,</a:t>
            </a:r>
          </a:p>
          <a:p>
            <a:pPr>
              <a:lnSpc>
                <a:spcPts val="4788"/>
              </a:lnSpc>
            </a:pPr>
            <a:r>
              <a:rPr lang="en-US" sz="3600" dirty="0">
                <a:solidFill>
                  <a:srgbClr val="FFFFFF"/>
                </a:solidFill>
                <a:latin typeface="Open Sans"/>
              </a:rPr>
              <a:t>Form 1007*- or 2-months receipt of rental income</a:t>
            </a:r>
          </a:p>
          <a:p>
            <a:pPr>
              <a:lnSpc>
                <a:spcPts val="4788"/>
              </a:lnSpc>
            </a:pPr>
            <a:endParaRPr lang="en-US" sz="3600" dirty="0">
              <a:solidFill>
                <a:srgbClr val="FFFFFF"/>
              </a:solidFill>
              <a:latin typeface="Open Sans"/>
            </a:endParaRPr>
          </a:p>
          <a:p>
            <a:pPr>
              <a:lnSpc>
                <a:spcPts val="4788"/>
              </a:lnSpc>
            </a:pPr>
            <a:r>
              <a:rPr lang="en-US" sz="3600" dirty="0">
                <a:solidFill>
                  <a:srgbClr val="FFFFFF"/>
                </a:solidFill>
                <a:latin typeface="Open Sans"/>
              </a:rPr>
              <a:t>Short term rentals (AIRBNB) can be used if claimed on tax returns but not if it is a second home</a:t>
            </a:r>
          </a:p>
          <a:p>
            <a:pPr>
              <a:lnSpc>
                <a:spcPts val="4788"/>
              </a:lnSpc>
            </a:pPr>
            <a:endParaRPr lang="en-US" sz="4000" dirty="0">
              <a:solidFill>
                <a:srgbClr val="FFFFFF"/>
              </a:solidFill>
              <a:latin typeface="Open Sans"/>
            </a:endParaRPr>
          </a:p>
          <a:p>
            <a:pPr marL="738405" lvl="1" indent="-369202">
              <a:lnSpc>
                <a:spcPts val="4788"/>
              </a:lnSpc>
              <a:spcBef>
                <a:spcPct val="0"/>
              </a:spcBef>
              <a:buFont typeface="Arial"/>
              <a:buChar char="•"/>
            </a:pPr>
            <a:r>
              <a:rPr lang="en-US" sz="2400" dirty="0">
                <a:solidFill>
                  <a:srgbClr val="FFFFFF"/>
                </a:solidFill>
                <a:latin typeface="Open Sans"/>
              </a:rPr>
              <a:t>*DU loans only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259300" y="7200900"/>
            <a:ext cx="2057400" cy="2057400"/>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4" name="Group 4"/>
          <p:cNvGrpSpPr/>
          <p:nvPr/>
        </p:nvGrpSpPr>
        <p:grpSpPr>
          <a:xfrm>
            <a:off x="990600" y="3912182"/>
            <a:ext cx="12946191" cy="6836115"/>
            <a:chOff x="0" y="0"/>
            <a:chExt cx="4518125" cy="1906319"/>
          </a:xfrm>
        </p:grpSpPr>
        <p:sp>
          <p:nvSpPr>
            <p:cNvPr id="5" name="Freeform 5"/>
            <p:cNvSpPr/>
            <p:nvPr/>
          </p:nvSpPr>
          <p:spPr>
            <a:xfrm>
              <a:off x="0" y="0"/>
              <a:ext cx="4518125" cy="1906319"/>
            </a:xfrm>
            <a:custGeom>
              <a:avLst/>
              <a:gdLst/>
              <a:ahLst/>
              <a:cxnLst/>
              <a:rect l="l" t="t" r="r" b="b"/>
              <a:pathLst>
                <a:path w="4518125" h="1906319">
                  <a:moveTo>
                    <a:pt x="4393665" y="1906319"/>
                  </a:moveTo>
                  <a:lnTo>
                    <a:pt x="124460" y="1906319"/>
                  </a:lnTo>
                  <a:cubicBezTo>
                    <a:pt x="55880" y="1906319"/>
                    <a:pt x="0" y="1850439"/>
                    <a:pt x="0" y="1781859"/>
                  </a:cubicBezTo>
                  <a:lnTo>
                    <a:pt x="0" y="124460"/>
                  </a:lnTo>
                  <a:cubicBezTo>
                    <a:pt x="0" y="55880"/>
                    <a:pt x="55880" y="0"/>
                    <a:pt x="124460" y="0"/>
                  </a:cubicBezTo>
                  <a:lnTo>
                    <a:pt x="4393666" y="0"/>
                  </a:lnTo>
                  <a:cubicBezTo>
                    <a:pt x="4462245" y="0"/>
                    <a:pt x="4518125" y="55880"/>
                    <a:pt x="4518125" y="124460"/>
                  </a:cubicBezTo>
                  <a:lnTo>
                    <a:pt x="4518125" y="1781859"/>
                  </a:lnTo>
                  <a:cubicBezTo>
                    <a:pt x="4518125" y="1850439"/>
                    <a:pt x="4462245" y="1906319"/>
                    <a:pt x="4393666" y="1906319"/>
                  </a:cubicBezTo>
                  <a:close/>
                </a:path>
              </a:pathLst>
            </a:custGeom>
            <a:solidFill>
              <a:srgbClr val="FFFFFF"/>
            </a:solidFill>
          </p:spPr>
          <p:txBody>
            <a:bodyPr/>
            <a:lstStyle/>
            <a:p>
              <a:endParaRPr lang="en-US"/>
            </a:p>
          </p:txBody>
        </p:sp>
      </p:grpSp>
      <p:sp>
        <p:nvSpPr>
          <p:cNvPr id="6" name="Freeform 6"/>
          <p:cNvSpPr/>
          <p:nvPr/>
        </p:nvSpPr>
        <p:spPr>
          <a:xfrm>
            <a:off x="9937325" y="1028700"/>
            <a:ext cx="6992258" cy="11143040"/>
          </a:xfrm>
          <a:custGeom>
            <a:avLst/>
            <a:gdLst/>
            <a:ahLst/>
            <a:cxnLst/>
            <a:rect l="l" t="t" r="r" b="b"/>
            <a:pathLst>
              <a:path w="6992258" h="11143040">
                <a:moveTo>
                  <a:pt x="0" y="0"/>
                </a:moveTo>
                <a:lnTo>
                  <a:pt x="6992257" y="0"/>
                </a:lnTo>
                <a:lnTo>
                  <a:pt x="6992257" y="11143040"/>
                </a:lnTo>
                <a:lnTo>
                  <a:pt x="0" y="11143040"/>
                </a:lnTo>
                <a:lnTo>
                  <a:pt x="0" y="0"/>
                </a:lnTo>
                <a:close/>
              </a:path>
            </a:pathLst>
          </a:custGeom>
          <a:blipFill>
            <a:blip r:embed="rId2"/>
            <a:stretch>
              <a:fillRect/>
            </a:stretch>
          </a:blipFill>
        </p:spPr>
        <p:txBody>
          <a:bodyPr/>
          <a:lstStyle/>
          <a:p>
            <a:endParaRPr lang="en-US"/>
          </a:p>
        </p:txBody>
      </p:sp>
      <p:grpSp>
        <p:nvGrpSpPr>
          <p:cNvPr id="7" name="Group 7"/>
          <p:cNvGrpSpPr>
            <a:grpSpLocks noChangeAspect="1"/>
          </p:cNvGrpSpPr>
          <p:nvPr/>
        </p:nvGrpSpPr>
        <p:grpSpPr>
          <a:xfrm>
            <a:off x="-1858294" y="-1858294"/>
            <a:ext cx="3716589" cy="3716589"/>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grpSp>
        <p:nvGrpSpPr>
          <p:cNvPr id="9" name="Group 9"/>
          <p:cNvGrpSpPr/>
          <p:nvPr/>
        </p:nvGrpSpPr>
        <p:grpSpPr>
          <a:xfrm>
            <a:off x="12787730" y="5143500"/>
            <a:ext cx="1785870" cy="1785863"/>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a:stretch>
            </a:blipFill>
          </p:spPr>
          <p:txBody>
            <a:bodyPr/>
            <a:lstStyle/>
            <a:p>
              <a:endParaRPr lang="en-US"/>
            </a:p>
          </p:txBody>
        </p:sp>
      </p:grpSp>
      <p:sp>
        <p:nvSpPr>
          <p:cNvPr id="11" name="TextBox 11"/>
          <p:cNvSpPr txBox="1"/>
          <p:nvPr/>
        </p:nvSpPr>
        <p:spPr>
          <a:xfrm>
            <a:off x="1858294" y="644489"/>
            <a:ext cx="9207637" cy="3077766"/>
          </a:xfrm>
          <a:prstGeom prst="rect">
            <a:avLst/>
          </a:prstGeom>
        </p:spPr>
        <p:txBody>
          <a:bodyPr lIns="0" tIns="0" rIns="0" bIns="0" rtlCol="0" anchor="t">
            <a:spAutoFit/>
          </a:bodyPr>
          <a:lstStyle/>
          <a:p>
            <a:pPr>
              <a:spcBef>
                <a:spcPct val="0"/>
              </a:spcBef>
            </a:pPr>
            <a:r>
              <a:rPr lang="en-US" sz="4000" dirty="0">
                <a:solidFill>
                  <a:srgbClr val="FFFFFF"/>
                </a:solidFill>
                <a:latin typeface="League Spartan"/>
              </a:rPr>
              <a:t>Conventional rental income </a:t>
            </a:r>
          </a:p>
          <a:p>
            <a:pPr>
              <a:spcBef>
                <a:spcPct val="0"/>
              </a:spcBef>
            </a:pPr>
            <a:endParaRPr lang="en-US" sz="4000" dirty="0">
              <a:solidFill>
                <a:srgbClr val="FFFFFF"/>
              </a:solidFill>
              <a:latin typeface="League Spartan"/>
            </a:endParaRPr>
          </a:p>
          <a:p>
            <a:pPr>
              <a:spcBef>
                <a:spcPct val="0"/>
              </a:spcBef>
            </a:pPr>
            <a:endParaRPr lang="en-US" sz="4000" dirty="0">
              <a:solidFill>
                <a:srgbClr val="FFFFFF"/>
              </a:solidFill>
              <a:latin typeface="League Spartan"/>
            </a:endParaRPr>
          </a:p>
          <a:p>
            <a:pPr>
              <a:spcBef>
                <a:spcPct val="0"/>
              </a:spcBef>
            </a:pPr>
            <a:r>
              <a:rPr lang="en-US" sz="4000" u="sng" dirty="0">
                <a:solidFill>
                  <a:srgbClr val="FFFFFF"/>
                </a:solidFill>
                <a:latin typeface="League Spartan"/>
              </a:rPr>
              <a:t>Purchasing a 2-4 unit property or investment property</a:t>
            </a:r>
            <a:endParaRPr lang="en-US" sz="9600" u="sng" dirty="0">
              <a:solidFill>
                <a:srgbClr val="FFFFFF"/>
              </a:solidFill>
              <a:latin typeface="League Spartan"/>
            </a:endParaRPr>
          </a:p>
        </p:txBody>
      </p:sp>
      <p:sp>
        <p:nvSpPr>
          <p:cNvPr id="12" name="TextBox 12"/>
          <p:cNvSpPr txBox="1"/>
          <p:nvPr/>
        </p:nvSpPr>
        <p:spPr>
          <a:xfrm>
            <a:off x="2126067" y="4158463"/>
            <a:ext cx="7811258" cy="5708807"/>
          </a:xfrm>
          <a:prstGeom prst="rect">
            <a:avLst/>
          </a:prstGeom>
        </p:spPr>
        <p:txBody>
          <a:bodyPr lIns="0" tIns="0" rIns="0" bIns="0" rtlCol="0" anchor="t">
            <a:spAutoFit/>
          </a:bodyPr>
          <a:lstStyle/>
          <a:p>
            <a:pPr>
              <a:lnSpc>
                <a:spcPts val="3198"/>
              </a:lnSpc>
              <a:spcBef>
                <a:spcPct val="0"/>
              </a:spcBef>
            </a:pPr>
            <a:r>
              <a:rPr lang="en-US" sz="2284" dirty="0">
                <a:solidFill>
                  <a:srgbClr val="171616"/>
                </a:solidFill>
                <a:latin typeface="Open Sans"/>
              </a:rPr>
              <a:t>-Form 1007(1 Unit Property) or Form 1025 (2–4-unit property) with the appraisal</a:t>
            </a:r>
          </a:p>
          <a:p>
            <a:pPr>
              <a:lnSpc>
                <a:spcPts val="3198"/>
              </a:lnSpc>
              <a:spcBef>
                <a:spcPct val="0"/>
              </a:spcBef>
            </a:pPr>
            <a:r>
              <a:rPr lang="en-US" sz="2284" dirty="0">
                <a:solidFill>
                  <a:srgbClr val="171616"/>
                </a:solidFill>
                <a:latin typeface="Open Sans"/>
              </a:rPr>
              <a:t>- If not using any rental income still need the above forms</a:t>
            </a:r>
          </a:p>
          <a:p>
            <a:pPr>
              <a:lnSpc>
                <a:spcPts val="3198"/>
              </a:lnSpc>
              <a:spcBef>
                <a:spcPct val="0"/>
              </a:spcBef>
            </a:pPr>
            <a:r>
              <a:rPr lang="en-US" sz="2284" dirty="0">
                <a:solidFill>
                  <a:srgbClr val="171616"/>
                </a:solidFill>
                <a:latin typeface="Open Sans"/>
              </a:rPr>
              <a:t>-Determine if rental income can be used by looking at current ownership and rental history</a:t>
            </a:r>
          </a:p>
          <a:p>
            <a:pPr>
              <a:lnSpc>
                <a:spcPts val="3198"/>
              </a:lnSpc>
              <a:spcBef>
                <a:spcPct val="0"/>
              </a:spcBef>
            </a:pPr>
            <a:r>
              <a:rPr lang="en-US" sz="2284" dirty="0">
                <a:solidFill>
                  <a:srgbClr val="171616"/>
                </a:solidFill>
                <a:latin typeface="Open Sans"/>
              </a:rPr>
              <a:t>-</a:t>
            </a:r>
            <a:r>
              <a:rPr lang="en-US" sz="2000" dirty="0">
                <a:solidFill>
                  <a:srgbClr val="171616"/>
                </a:solidFill>
                <a:latin typeface="Open Sans"/>
              </a:rPr>
              <a:t>If borrower owns a principal residence or has a current housing expense (FNMA only) AND has at least 1 year history or receiving rental income, no restriction on the amount of rental income that can be used</a:t>
            </a:r>
          </a:p>
          <a:p>
            <a:pPr>
              <a:lnSpc>
                <a:spcPts val="3198"/>
              </a:lnSpc>
              <a:spcBef>
                <a:spcPct val="0"/>
              </a:spcBef>
            </a:pPr>
            <a:r>
              <a:rPr lang="en-US" sz="2000" dirty="0">
                <a:solidFill>
                  <a:srgbClr val="171616"/>
                </a:solidFill>
                <a:latin typeface="Open Sans"/>
              </a:rPr>
              <a:t>-if the borrower current owns a principal residence or has a current housing expense AND has less than 1 year history of receiving rental income, </a:t>
            </a:r>
            <a:r>
              <a:rPr lang="en-US" sz="2000" b="1" dirty="0">
                <a:solidFill>
                  <a:srgbClr val="171616"/>
                </a:solidFill>
                <a:latin typeface="Open Sans"/>
              </a:rPr>
              <a:t>OFFSET PITIA only</a:t>
            </a:r>
          </a:p>
          <a:p>
            <a:pPr>
              <a:lnSpc>
                <a:spcPts val="3198"/>
              </a:lnSpc>
              <a:spcBef>
                <a:spcPct val="0"/>
              </a:spcBef>
            </a:pPr>
            <a:r>
              <a:rPr lang="en-US" sz="2000" b="1" dirty="0">
                <a:solidFill>
                  <a:srgbClr val="171616"/>
                </a:solidFill>
                <a:latin typeface="Open Sans"/>
              </a:rPr>
              <a:t>If the borrower does not own a principal residence and does not have current housing, rental income cannot be used.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7259300" y="8675316"/>
            <a:ext cx="2057400" cy="2057400"/>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4" name="Group 4"/>
          <p:cNvGrpSpPr>
            <a:grpSpLocks noChangeAspect="1"/>
          </p:cNvGrpSpPr>
          <p:nvPr/>
        </p:nvGrpSpPr>
        <p:grpSpPr>
          <a:xfrm>
            <a:off x="-1858294" y="-1858294"/>
            <a:ext cx="3716589" cy="3716589"/>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grpSp>
        <p:nvGrpSpPr>
          <p:cNvPr id="6" name="Group 6"/>
          <p:cNvGrpSpPr/>
          <p:nvPr/>
        </p:nvGrpSpPr>
        <p:grpSpPr>
          <a:xfrm>
            <a:off x="462181" y="4035098"/>
            <a:ext cx="9213047" cy="4522431"/>
            <a:chOff x="0" y="0"/>
            <a:chExt cx="3055673" cy="1499945"/>
          </a:xfrm>
        </p:grpSpPr>
        <p:sp>
          <p:nvSpPr>
            <p:cNvPr id="7" name="Freeform 7"/>
            <p:cNvSpPr/>
            <p:nvPr/>
          </p:nvSpPr>
          <p:spPr>
            <a:xfrm>
              <a:off x="0" y="0"/>
              <a:ext cx="3055673" cy="1499946"/>
            </a:xfrm>
            <a:custGeom>
              <a:avLst/>
              <a:gdLst/>
              <a:ahLst/>
              <a:cxnLst/>
              <a:rect l="l" t="t" r="r" b="b"/>
              <a:pathLst>
                <a:path w="3055673" h="1499946">
                  <a:moveTo>
                    <a:pt x="2931213" y="1499945"/>
                  </a:moveTo>
                  <a:lnTo>
                    <a:pt x="124460" y="1499945"/>
                  </a:lnTo>
                  <a:cubicBezTo>
                    <a:pt x="55880" y="1499945"/>
                    <a:pt x="0" y="1444066"/>
                    <a:pt x="0" y="1375485"/>
                  </a:cubicBezTo>
                  <a:lnTo>
                    <a:pt x="0" y="124460"/>
                  </a:lnTo>
                  <a:cubicBezTo>
                    <a:pt x="0" y="55880"/>
                    <a:pt x="55880" y="0"/>
                    <a:pt x="124460" y="0"/>
                  </a:cubicBezTo>
                  <a:lnTo>
                    <a:pt x="2931213" y="0"/>
                  </a:lnTo>
                  <a:cubicBezTo>
                    <a:pt x="2999793" y="0"/>
                    <a:pt x="3055673" y="55880"/>
                    <a:pt x="3055673" y="124460"/>
                  </a:cubicBezTo>
                  <a:lnTo>
                    <a:pt x="3055673" y="1375486"/>
                  </a:lnTo>
                  <a:cubicBezTo>
                    <a:pt x="3055673" y="1444066"/>
                    <a:pt x="2999793" y="1499946"/>
                    <a:pt x="2931213" y="1499946"/>
                  </a:cubicBezTo>
                  <a:close/>
                </a:path>
              </a:pathLst>
            </a:custGeom>
            <a:solidFill>
              <a:srgbClr val="FFFFFF"/>
            </a:solidFill>
          </p:spPr>
          <p:txBody>
            <a:bodyPr/>
            <a:lstStyle/>
            <a:p>
              <a:endParaRPr lang="en-US"/>
            </a:p>
          </p:txBody>
        </p:sp>
      </p:grpSp>
      <p:sp>
        <p:nvSpPr>
          <p:cNvPr id="8" name="Freeform 8"/>
          <p:cNvSpPr/>
          <p:nvPr/>
        </p:nvSpPr>
        <p:spPr>
          <a:xfrm>
            <a:off x="1589445" y="4707144"/>
            <a:ext cx="1322435" cy="1305604"/>
          </a:xfrm>
          <a:custGeom>
            <a:avLst/>
            <a:gdLst/>
            <a:ahLst/>
            <a:cxnLst/>
            <a:rect l="l" t="t" r="r" b="b"/>
            <a:pathLst>
              <a:path w="1322435" h="1305604">
                <a:moveTo>
                  <a:pt x="0" y="0"/>
                </a:moveTo>
                <a:lnTo>
                  <a:pt x="1322435" y="0"/>
                </a:lnTo>
                <a:lnTo>
                  <a:pt x="1322435" y="1305604"/>
                </a:lnTo>
                <a:lnTo>
                  <a:pt x="0" y="1305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1545459" y="6661018"/>
            <a:ext cx="1410407" cy="1084731"/>
          </a:xfrm>
          <a:custGeom>
            <a:avLst/>
            <a:gdLst/>
            <a:ahLst/>
            <a:cxnLst/>
            <a:rect l="l" t="t" r="r" b="b"/>
            <a:pathLst>
              <a:path w="1410407" h="1084731">
                <a:moveTo>
                  <a:pt x="0" y="0"/>
                </a:moveTo>
                <a:lnTo>
                  <a:pt x="1410407" y="0"/>
                </a:lnTo>
                <a:lnTo>
                  <a:pt x="1410407" y="1084731"/>
                </a:lnTo>
                <a:lnTo>
                  <a:pt x="0" y="10847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563963" y="1413328"/>
            <a:ext cx="6937101" cy="7124109"/>
          </a:xfrm>
          <a:custGeom>
            <a:avLst/>
            <a:gdLst/>
            <a:ahLst/>
            <a:cxnLst/>
            <a:rect l="l" t="t" r="r" b="b"/>
            <a:pathLst>
              <a:path w="6937101" h="7124109">
                <a:moveTo>
                  <a:pt x="0" y="0"/>
                </a:moveTo>
                <a:lnTo>
                  <a:pt x="6937101" y="0"/>
                </a:lnTo>
                <a:lnTo>
                  <a:pt x="6937101" y="7124109"/>
                </a:lnTo>
                <a:lnTo>
                  <a:pt x="0" y="7124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733744" y="857250"/>
            <a:ext cx="9502218" cy="2886108"/>
          </a:xfrm>
          <a:prstGeom prst="rect">
            <a:avLst/>
          </a:prstGeom>
        </p:spPr>
        <p:txBody>
          <a:bodyPr lIns="0" tIns="0" rIns="0" bIns="0" rtlCol="0" anchor="t">
            <a:spAutoFit/>
          </a:bodyPr>
          <a:lstStyle/>
          <a:p>
            <a:pPr>
              <a:lnSpc>
                <a:spcPts val="11509"/>
              </a:lnSpc>
              <a:spcBef>
                <a:spcPct val="0"/>
              </a:spcBef>
            </a:pPr>
            <a:r>
              <a:rPr lang="en-US" sz="8221">
                <a:solidFill>
                  <a:srgbClr val="FFFFFF"/>
                </a:solidFill>
                <a:latin typeface="League Spartan"/>
              </a:rPr>
              <a:t>OUR CONTACT INFORMATION</a:t>
            </a:r>
          </a:p>
        </p:txBody>
      </p:sp>
      <p:sp>
        <p:nvSpPr>
          <p:cNvPr id="12" name="TextBox 12"/>
          <p:cNvSpPr txBox="1"/>
          <p:nvPr/>
        </p:nvSpPr>
        <p:spPr>
          <a:xfrm>
            <a:off x="3335290" y="4470785"/>
            <a:ext cx="6513708" cy="596113"/>
          </a:xfrm>
          <a:prstGeom prst="rect">
            <a:avLst/>
          </a:prstGeom>
        </p:spPr>
        <p:txBody>
          <a:bodyPr lIns="0" tIns="0" rIns="0" bIns="0" rtlCol="0" anchor="t">
            <a:spAutoFit/>
          </a:bodyPr>
          <a:lstStyle/>
          <a:p>
            <a:pPr>
              <a:lnSpc>
                <a:spcPts val="4943"/>
              </a:lnSpc>
              <a:spcBef>
                <a:spcPct val="0"/>
              </a:spcBef>
            </a:pPr>
            <a:r>
              <a:rPr lang="en-US" sz="3531" dirty="0">
                <a:solidFill>
                  <a:srgbClr val="000000"/>
                </a:solidFill>
                <a:latin typeface="Open Sans"/>
              </a:rPr>
              <a:t>+314-854-9533 (Kim)</a:t>
            </a:r>
          </a:p>
        </p:txBody>
      </p:sp>
      <p:sp>
        <p:nvSpPr>
          <p:cNvPr id="13" name="TextBox 13"/>
          <p:cNvSpPr txBox="1"/>
          <p:nvPr/>
        </p:nvSpPr>
        <p:spPr>
          <a:xfrm>
            <a:off x="3335290" y="6495351"/>
            <a:ext cx="5954447" cy="526876"/>
          </a:xfrm>
          <a:prstGeom prst="rect">
            <a:avLst/>
          </a:prstGeom>
        </p:spPr>
        <p:txBody>
          <a:bodyPr lIns="0" tIns="0" rIns="0" bIns="0" rtlCol="0" anchor="t">
            <a:spAutoFit/>
          </a:bodyPr>
          <a:lstStyle/>
          <a:p>
            <a:pPr>
              <a:lnSpc>
                <a:spcPts val="4383"/>
              </a:lnSpc>
              <a:spcBef>
                <a:spcPct val="0"/>
              </a:spcBef>
            </a:pPr>
            <a:r>
              <a:rPr lang="en-US" sz="3131" dirty="0">
                <a:solidFill>
                  <a:srgbClr val="070404"/>
                </a:solidFill>
                <a:latin typeface="Open Sans"/>
              </a:rPr>
              <a:t>kgrimes@gershman.com</a:t>
            </a:r>
          </a:p>
        </p:txBody>
      </p:sp>
      <p:sp>
        <p:nvSpPr>
          <p:cNvPr id="14" name="TextBox 14"/>
          <p:cNvSpPr txBox="1"/>
          <p:nvPr/>
        </p:nvSpPr>
        <p:spPr>
          <a:xfrm>
            <a:off x="3335290" y="5416611"/>
            <a:ext cx="4683399" cy="588110"/>
          </a:xfrm>
          <a:prstGeom prst="rect">
            <a:avLst/>
          </a:prstGeom>
        </p:spPr>
        <p:txBody>
          <a:bodyPr lIns="0" tIns="0" rIns="0" bIns="0" rtlCol="0" anchor="t">
            <a:spAutoFit/>
          </a:bodyPr>
          <a:lstStyle/>
          <a:p>
            <a:pPr>
              <a:lnSpc>
                <a:spcPts val="4942"/>
              </a:lnSpc>
              <a:spcBef>
                <a:spcPct val="0"/>
              </a:spcBef>
            </a:pPr>
            <a:r>
              <a:rPr lang="en-US" sz="3530" dirty="0">
                <a:solidFill>
                  <a:srgbClr val="000000"/>
                </a:solidFill>
                <a:latin typeface="Open Sans"/>
              </a:rPr>
              <a:t>+314-746-1403 (Mike)</a:t>
            </a:r>
          </a:p>
        </p:txBody>
      </p:sp>
      <p:sp>
        <p:nvSpPr>
          <p:cNvPr id="15" name="TextBox 15"/>
          <p:cNvSpPr txBox="1"/>
          <p:nvPr/>
        </p:nvSpPr>
        <p:spPr>
          <a:xfrm>
            <a:off x="3335290" y="7215651"/>
            <a:ext cx="5140976" cy="526747"/>
          </a:xfrm>
          <a:prstGeom prst="rect">
            <a:avLst/>
          </a:prstGeom>
        </p:spPr>
        <p:txBody>
          <a:bodyPr lIns="0" tIns="0" rIns="0" bIns="0" rtlCol="0" anchor="t">
            <a:spAutoFit/>
          </a:bodyPr>
          <a:lstStyle/>
          <a:p>
            <a:pPr>
              <a:lnSpc>
                <a:spcPts val="4381"/>
              </a:lnSpc>
              <a:spcBef>
                <a:spcPct val="0"/>
              </a:spcBef>
            </a:pPr>
            <a:r>
              <a:rPr lang="en-US" sz="3129" dirty="0">
                <a:solidFill>
                  <a:srgbClr val="070404"/>
                </a:solidFill>
                <a:latin typeface="Open Sans"/>
              </a:rPr>
              <a:t>mgeorge@gershman.com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Freeform 2"/>
          <p:cNvSpPr/>
          <p:nvPr/>
        </p:nvSpPr>
        <p:spPr>
          <a:xfrm>
            <a:off x="1028700" y="1039567"/>
            <a:ext cx="7364847" cy="11902783"/>
          </a:xfrm>
          <a:custGeom>
            <a:avLst/>
            <a:gdLst/>
            <a:ahLst/>
            <a:cxnLst/>
            <a:rect l="l" t="t" r="r" b="b"/>
            <a:pathLst>
              <a:path w="7364847" h="11902783">
                <a:moveTo>
                  <a:pt x="0" y="0"/>
                </a:moveTo>
                <a:lnTo>
                  <a:pt x="7364847" y="0"/>
                </a:lnTo>
                <a:lnTo>
                  <a:pt x="7364847" y="11902783"/>
                </a:lnTo>
                <a:lnTo>
                  <a:pt x="0" y="1190278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8098804" y="1028700"/>
            <a:ext cx="12446307" cy="8229600"/>
            <a:chOff x="0" y="0"/>
            <a:chExt cx="8224550" cy="5438140"/>
          </a:xfrm>
        </p:grpSpPr>
        <p:sp>
          <p:nvSpPr>
            <p:cNvPr id="4" name="Freeform 4"/>
            <p:cNvSpPr/>
            <p:nvPr/>
          </p:nvSpPr>
          <p:spPr>
            <a:xfrm>
              <a:off x="27940" y="0"/>
              <a:ext cx="8168670" cy="5438140"/>
            </a:xfrm>
            <a:custGeom>
              <a:avLst/>
              <a:gdLst/>
              <a:ahLst/>
              <a:cxnLst/>
              <a:rect l="l" t="t" r="r" b="b"/>
              <a:pathLst>
                <a:path w="8168670" h="5438140">
                  <a:moveTo>
                    <a:pt x="8168670" y="2719070"/>
                  </a:moveTo>
                  <a:cubicBezTo>
                    <a:pt x="8143270" y="2743200"/>
                    <a:pt x="7764810" y="3116580"/>
                    <a:pt x="7764810" y="3509010"/>
                  </a:cubicBezTo>
                  <a:lnTo>
                    <a:pt x="7763540" y="3509010"/>
                  </a:lnTo>
                  <a:lnTo>
                    <a:pt x="7763540" y="4631690"/>
                  </a:lnTo>
                  <a:cubicBezTo>
                    <a:pt x="7763540" y="5058410"/>
                    <a:pt x="7432070" y="5406390"/>
                    <a:pt x="7012970" y="5435600"/>
                  </a:cubicBezTo>
                  <a:cubicBezTo>
                    <a:pt x="7004080" y="5436870"/>
                    <a:pt x="6995190" y="5436870"/>
                    <a:pt x="6986300" y="5436870"/>
                  </a:cubicBezTo>
                  <a:cubicBezTo>
                    <a:pt x="6976140" y="5438140"/>
                    <a:pt x="6967250" y="5438140"/>
                    <a:pt x="6957090" y="5438140"/>
                  </a:cubicBezTo>
                  <a:lnTo>
                    <a:pt x="1210310" y="5438140"/>
                  </a:lnTo>
                  <a:cubicBezTo>
                    <a:pt x="1200150" y="5438140"/>
                    <a:pt x="1191260" y="5436870"/>
                    <a:pt x="1181100" y="5436870"/>
                  </a:cubicBezTo>
                  <a:cubicBezTo>
                    <a:pt x="1172210" y="5436870"/>
                    <a:pt x="1163320" y="5435600"/>
                    <a:pt x="1154430" y="5435600"/>
                  </a:cubicBezTo>
                  <a:cubicBezTo>
                    <a:pt x="735330" y="5407660"/>
                    <a:pt x="403860" y="5058410"/>
                    <a:pt x="403860" y="4631690"/>
                  </a:cubicBezTo>
                  <a:lnTo>
                    <a:pt x="403860" y="3509010"/>
                  </a:lnTo>
                  <a:cubicBezTo>
                    <a:pt x="403860" y="3116580"/>
                    <a:pt x="24130" y="2743200"/>
                    <a:pt x="0" y="2719070"/>
                  </a:cubicBezTo>
                  <a:cubicBezTo>
                    <a:pt x="24130" y="2694940"/>
                    <a:pt x="403860" y="2321560"/>
                    <a:pt x="403860" y="1929130"/>
                  </a:cubicBezTo>
                  <a:lnTo>
                    <a:pt x="405130" y="1929130"/>
                  </a:lnTo>
                  <a:lnTo>
                    <a:pt x="405130" y="806450"/>
                  </a:lnTo>
                  <a:cubicBezTo>
                    <a:pt x="405130" y="379730"/>
                    <a:pt x="736600" y="31750"/>
                    <a:pt x="1155700" y="2540"/>
                  </a:cubicBezTo>
                  <a:cubicBezTo>
                    <a:pt x="1164590" y="1270"/>
                    <a:pt x="1173480" y="1270"/>
                    <a:pt x="1182370" y="1270"/>
                  </a:cubicBezTo>
                  <a:cubicBezTo>
                    <a:pt x="1192530" y="0"/>
                    <a:pt x="1201420" y="0"/>
                    <a:pt x="1211580" y="0"/>
                  </a:cubicBezTo>
                  <a:lnTo>
                    <a:pt x="6958360" y="0"/>
                  </a:lnTo>
                  <a:cubicBezTo>
                    <a:pt x="6968520" y="0"/>
                    <a:pt x="6977410" y="1270"/>
                    <a:pt x="6987570" y="1270"/>
                  </a:cubicBezTo>
                  <a:cubicBezTo>
                    <a:pt x="6996460" y="1270"/>
                    <a:pt x="7005350" y="2540"/>
                    <a:pt x="7014240" y="2540"/>
                  </a:cubicBezTo>
                  <a:cubicBezTo>
                    <a:pt x="7433340" y="30480"/>
                    <a:pt x="7764810" y="379730"/>
                    <a:pt x="7764810" y="806450"/>
                  </a:cubicBezTo>
                  <a:lnTo>
                    <a:pt x="7764810" y="1929130"/>
                  </a:lnTo>
                  <a:cubicBezTo>
                    <a:pt x="7764810" y="2321560"/>
                    <a:pt x="8143270" y="2694940"/>
                    <a:pt x="8168670" y="2719070"/>
                  </a:cubicBezTo>
                  <a:close/>
                </a:path>
              </a:pathLst>
            </a:custGeom>
            <a:solidFill>
              <a:srgbClr val="FFFFFF"/>
            </a:solidFill>
          </p:spPr>
          <p:txBody>
            <a:bodyPr/>
            <a:lstStyle/>
            <a:p>
              <a:endParaRPr lang="en-US"/>
            </a:p>
          </p:txBody>
        </p:sp>
      </p:grpSp>
      <p:grpSp>
        <p:nvGrpSpPr>
          <p:cNvPr id="5" name="Group 5"/>
          <p:cNvGrpSpPr/>
          <p:nvPr/>
        </p:nvGrpSpPr>
        <p:grpSpPr>
          <a:xfrm>
            <a:off x="10823631" y="7694066"/>
            <a:ext cx="6435669" cy="1405158"/>
            <a:chOff x="0" y="0"/>
            <a:chExt cx="8765675" cy="1913890"/>
          </a:xfrm>
        </p:grpSpPr>
        <p:sp>
          <p:nvSpPr>
            <p:cNvPr id="6" name="Freeform 6"/>
            <p:cNvSpPr/>
            <p:nvPr/>
          </p:nvSpPr>
          <p:spPr>
            <a:xfrm>
              <a:off x="0" y="0"/>
              <a:ext cx="8765675" cy="1913890"/>
            </a:xfrm>
            <a:custGeom>
              <a:avLst/>
              <a:gdLst/>
              <a:ahLst/>
              <a:cxnLst/>
              <a:rect l="l" t="t" r="r" b="b"/>
              <a:pathLst>
                <a:path w="8765675" h="1913890">
                  <a:moveTo>
                    <a:pt x="8641214" y="1913890"/>
                  </a:moveTo>
                  <a:lnTo>
                    <a:pt x="124460" y="1913890"/>
                  </a:lnTo>
                  <a:cubicBezTo>
                    <a:pt x="55880" y="1913890"/>
                    <a:pt x="0" y="1858010"/>
                    <a:pt x="0" y="1789430"/>
                  </a:cubicBezTo>
                  <a:lnTo>
                    <a:pt x="0" y="124460"/>
                  </a:lnTo>
                  <a:cubicBezTo>
                    <a:pt x="0" y="55880"/>
                    <a:pt x="55880" y="0"/>
                    <a:pt x="124460" y="0"/>
                  </a:cubicBezTo>
                  <a:lnTo>
                    <a:pt x="8641215" y="0"/>
                  </a:lnTo>
                  <a:cubicBezTo>
                    <a:pt x="8709795" y="0"/>
                    <a:pt x="8765675" y="55880"/>
                    <a:pt x="8765675" y="124460"/>
                  </a:cubicBezTo>
                  <a:lnTo>
                    <a:pt x="8765675" y="1789430"/>
                  </a:lnTo>
                  <a:cubicBezTo>
                    <a:pt x="8765675" y="1858010"/>
                    <a:pt x="8709795" y="1913890"/>
                    <a:pt x="8641215" y="1913890"/>
                  </a:cubicBezTo>
                  <a:close/>
                </a:path>
              </a:pathLst>
            </a:custGeom>
            <a:gradFill rotWithShape="1">
              <a:gsLst>
                <a:gs pos="0">
                  <a:srgbClr val="1805F1">
                    <a:alpha val="100000"/>
                  </a:srgbClr>
                </a:gs>
                <a:gs pos="100000">
                  <a:srgbClr val="328AFF">
                    <a:alpha val="100000"/>
                  </a:srgbClr>
                </a:gs>
              </a:gsLst>
              <a:path path="circle">
                <a:fillToRect r="100000" b="100000"/>
              </a:path>
              <a:tileRect l="-100000" t="-100000"/>
            </a:gradFill>
          </p:spPr>
          <p:txBody>
            <a:bodyPr/>
            <a:lstStyle/>
            <a:p>
              <a:endParaRPr lang="en-US"/>
            </a:p>
          </p:txBody>
        </p:sp>
      </p:grpSp>
      <p:sp>
        <p:nvSpPr>
          <p:cNvPr id="7" name="TextBox 7"/>
          <p:cNvSpPr txBox="1"/>
          <p:nvPr/>
        </p:nvSpPr>
        <p:spPr>
          <a:xfrm>
            <a:off x="9264768" y="2812007"/>
            <a:ext cx="8734264" cy="2359261"/>
          </a:xfrm>
          <a:prstGeom prst="rect">
            <a:avLst/>
          </a:prstGeom>
        </p:spPr>
        <p:txBody>
          <a:bodyPr lIns="0" tIns="0" rIns="0" bIns="0" rtlCol="0" anchor="t">
            <a:spAutoFit/>
          </a:bodyPr>
          <a:lstStyle/>
          <a:p>
            <a:pPr algn="r">
              <a:lnSpc>
                <a:spcPts val="19348"/>
              </a:lnSpc>
              <a:spcBef>
                <a:spcPct val="0"/>
              </a:spcBef>
            </a:pPr>
            <a:r>
              <a:rPr lang="en-US" sz="13820" dirty="0">
                <a:solidFill>
                  <a:srgbClr val="171616"/>
                </a:solidFill>
                <a:latin typeface="League Spartan"/>
              </a:rPr>
              <a:t>THANKS</a:t>
            </a:r>
          </a:p>
        </p:txBody>
      </p:sp>
      <p:sp>
        <p:nvSpPr>
          <p:cNvPr id="8" name="TextBox 8"/>
          <p:cNvSpPr txBox="1"/>
          <p:nvPr/>
        </p:nvSpPr>
        <p:spPr>
          <a:xfrm>
            <a:off x="9894455" y="5065017"/>
            <a:ext cx="7705564" cy="1059718"/>
          </a:xfrm>
          <a:prstGeom prst="rect">
            <a:avLst/>
          </a:prstGeom>
        </p:spPr>
        <p:txBody>
          <a:bodyPr lIns="0" tIns="0" rIns="0" bIns="0" rtlCol="0" anchor="t">
            <a:spAutoFit/>
          </a:bodyPr>
          <a:lstStyle/>
          <a:p>
            <a:pPr algn="r">
              <a:lnSpc>
                <a:spcPts val="8636"/>
              </a:lnSpc>
              <a:spcBef>
                <a:spcPct val="0"/>
              </a:spcBef>
            </a:pPr>
            <a:r>
              <a:rPr lang="en-US" sz="6168" dirty="0">
                <a:solidFill>
                  <a:srgbClr val="171616"/>
                </a:solidFill>
                <a:latin typeface="League Spartan"/>
              </a:rPr>
              <a:t>FOR WATCHING</a:t>
            </a:r>
          </a:p>
        </p:txBody>
      </p:sp>
      <p:sp>
        <p:nvSpPr>
          <p:cNvPr id="10" name="TextBox 10"/>
          <p:cNvSpPr txBox="1"/>
          <p:nvPr/>
        </p:nvSpPr>
        <p:spPr>
          <a:xfrm>
            <a:off x="9758615" y="8271495"/>
            <a:ext cx="8668966" cy="716928"/>
          </a:xfrm>
          <a:prstGeom prst="rect">
            <a:avLst/>
          </a:prstGeom>
        </p:spPr>
        <p:txBody>
          <a:bodyPr lIns="0" tIns="0" rIns="0" bIns="0" rtlCol="0" anchor="t">
            <a:spAutoFit/>
          </a:bodyPr>
          <a:lstStyle/>
          <a:p>
            <a:pPr algn="ctr">
              <a:lnSpc>
                <a:spcPts val="4734"/>
              </a:lnSpc>
              <a:spcBef>
                <a:spcPct val="0"/>
              </a:spcBef>
            </a:pPr>
            <a:r>
              <a:rPr lang="en-US" sz="8000" dirty="0">
                <a:solidFill>
                  <a:srgbClr val="171616"/>
                </a:solidFill>
                <a:latin typeface="Open Sans"/>
              </a:rPr>
              <a:t>Questions?  </a:t>
            </a:r>
          </a:p>
        </p:txBody>
      </p:sp>
      <p:grpSp>
        <p:nvGrpSpPr>
          <p:cNvPr id="11" name="Group 11"/>
          <p:cNvGrpSpPr>
            <a:grpSpLocks noChangeAspect="1"/>
          </p:cNvGrpSpPr>
          <p:nvPr/>
        </p:nvGrpSpPr>
        <p:grpSpPr>
          <a:xfrm>
            <a:off x="-1858294" y="-1858294"/>
            <a:ext cx="3716589" cy="3716589"/>
            <a:chOff x="0" y="0"/>
            <a:chExt cx="2787650" cy="2787650"/>
          </a:xfrm>
        </p:grpSpPr>
        <p:sp>
          <p:nvSpPr>
            <p:cNvPr id="12" name="Freeform 12"/>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grpSp>
        <p:nvGrpSpPr>
          <p:cNvPr id="13" name="Group 13"/>
          <p:cNvGrpSpPr>
            <a:grpSpLocks noChangeAspect="1"/>
          </p:cNvGrpSpPr>
          <p:nvPr/>
        </p:nvGrpSpPr>
        <p:grpSpPr>
          <a:xfrm>
            <a:off x="6728251" y="7531947"/>
            <a:ext cx="1135954" cy="1135954"/>
            <a:chOff x="0" y="0"/>
            <a:chExt cx="1708150" cy="1708150"/>
          </a:xfrm>
        </p:grpSpPr>
        <p:sp>
          <p:nvSpPr>
            <p:cNvPr id="14" name="Freeform 14"/>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15" name="Group 15"/>
          <p:cNvGrpSpPr>
            <a:grpSpLocks noChangeAspect="1"/>
          </p:cNvGrpSpPr>
          <p:nvPr/>
        </p:nvGrpSpPr>
        <p:grpSpPr>
          <a:xfrm>
            <a:off x="6728251" y="1479056"/>
            <a:ext cx="546096" cy="546096"/>
            <a:chOff x="0" y="0"/>
            <a:chExt cx="1708150" cy="1708150"/>
          </a:xfrm>
        </p:grpSpPr>
        <p:sp>
          <p:nvSpPr>
            <p:cNvPr id="16" name="Freeform 1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17" name="Group 17"/>
          <p:cNvGrpSpPr>
            <a:grpSpLocks noChangeAspect="1"/>
          </p:cNvGrpSpPr>
          <p:nvPr/>
        </p:nvGrpSpPr>
        <p:grpSpPr>
          <a:xfrm>
            <a:off x="1028700" y="8121805"/>
            <a:ext cx="546096" cy="546096"/>
            <a:chOff x="0" y="0"/>
            <a:chExt cx="1708150" cy="1708150"/>
          </a:xfrm>
        </p:grpSpPr>
        <p:sp>
          <p:nvSpPr>
            <p:cNvPr id="18" name="Freeform 18"/>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1524000" y="2628901"/>
            <a:ext cx="14903544" cy="6629400"/>
            <a:chOff x="0" y="0"/>
            <a:chExt cx="4245239" cy="1733043"/>
          </a:xfrm>
        </p:grpSpPr>
        <p:sp>
          <p:nvSpPr>
            <p:cNvPr id="3" name="Freeform 3"/>
            <p:cNvSpPr/>
            <p:nvPr/>
          </p:nvSpPr>
          <p:spPr>
            <a:xfrm>
              <a:off x="0" y="0"/>
              <a:ext cx="4245240" cy="1733043"/>
            </a:xfrm>
            <a:custGeom>
              <a:avLst/>
              <a:gdLst/>
              <a:ahLst/>
              <a:cxnLst/>
              <a:rect l="l" t="t" r="r" b="b"/>
              <a:pathLst>
                <a:path w="4245240" h="1733043">
                  <a:moveTo>
                    <a:pt x="4120779" y="1733043"/>
                  </a:moveTo>
                  <a:lnTo>
                    <a:pt x="124460" y="1733043"/>
                  </a:lnTo>
                  <a:cubicBezTo>
                    <a:pt x="55880" y="1733043"/>
                    <a:pt x="0" y="1677163"/>
                    <a:pt x="0" y="1608583"/>
                  </a:cubicBezTo>
                  <a:lnTo>
                    <a:pt x="0" y="124460"/>
                  </a:lnTo>
                  <a:cubicBezTo>
                    <a:pt x="0" y="55880"/>
                    <a:pt x="55880" y="0"/>
                    <a:pt x="124460" y="0"/>
                  </a:cubicBezTo>
                  <a:lnTo>
                    <a:pt x="4120779" y="0"/>
                  </a:lnTo>
                  <a:cubicBezTo>
                    <a:pt x="4189359" y="0"/>
                    <a:pt x="4245240" y="55880"/>
                    <a:pt x="4245240" y="124460"/>
                  </a:cubicBezTo>
                  <a:lnTo>
                    <a:pt x="4245240" y="1608583"/>
                  </a:lnTo>
                  <a:cubicBezTo>
                    <a:pt x="4245240" y="1677163"/>
                    <a:pt x="4189359" y="1733043"/>
                    <a:pt x="4120779" y="1733043"/>
                  </a:cubicBezTo>
                  <a:close/>
                </a:path>
              </a:pathLst>
            </a:custGeom>
            <a:solidFill>
              <a:srgbClr val="FFFFFF"/>
            </a:solidFill>
          </p:spPr>
          <p:txBody>
            <a:bodyPr/>
            <a:lstStyle/>
            <a:p>
              <a:endParaRPr lang="en-US"/>
            </a:p>
          </p:txBody>
        </p:sp>
      </p:grpSp>
      <p:sp>
        <p:nvSpPr>
          <p:cNvPr id="4" name="Freeform 4"/>
          <p:cNvSpPr/>
          <p:nvPr/>
        </p:nvSpPr>
        <p:spPr>
          <a:xfrm>
            <a:off x="13258800" y="3044164"/>
            <a:ext cx="4863469" cy="9994335"/>
          </a:xfrm>
          <a:custGeom>
            <a:avLst/>
            <a:gdLst/>
            <a:ahLst/>
            <a:cxnLst/>
            <a:rect l="l" t="t" r="r" b="b"/>
            <a:pathLst>
              <a:path w="6235707" h="12661335">
                <a:moveTo>
                  <a:pt x="0" y="0"/>
                </a:moveTo>
                <a:lnTo>
                  <a:pt x="6235707" y="0"/>
                </a:lnTo>
                <a:lnTo>
                  <a:pt x="6235707" y="12661335"/>
                </a:lnTo>
                <a:lnTo>
                  <a:pt x="0" y="12661335"/>
                </a:lnTo>
                <a:lnTo>
                  <a:pt x="0"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17117139" y="8877300"/>
            <a:ext cx="2057400" cy="2057400"/>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2152373" y="-2152373"/>
            <a:ext cx="4304745" cy="4304745"/>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sp>
        <p:nvSpPr>
          <p:cNvPr id="9" name="Freeform 9"/>
          <p:cNvSpPr/>
          <p:nvPr/>
        </p:nvSpPr>
        <p:spPr>
          <a:xfrm>
            <a:off x="15230218" y="3077782"/>
            <a:ext cx="1028084" cy="577012"/>
          </a:xfrm>
          <a:custGeom>
            <a:avLst/>
            <a:gdLst/>
            <a:ahLst/>
            <a:cxnLst/>
            <a:rect l="l" t="t" r="r" b="b"/>
            <a:pathLst>
              <a:path w="1028084" h="577012">
                <a:moveTo>
                  <a:pt x="0" y="0"/>
                </a:moveTo>
                <a:lnTo>
                  <a:pt x="1028083" y="0"/>
                </a:lnTo>
                <a:lnTo>
                  <a:pt x="1028083" y="577012"/>
                </a:lnTo>
                <a:lnTo>
                  <a:pt x="0" y="5770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2112611" y="958914"/>
            <a:ext cx="10460389" cy="1846659"/>
          </a:xfrm>
          <a:prstGeom prst="rect">
            <a:avLst/>
          </a:prstGeom>
        </p:spPr>
        <p:txBody>
          <a:bodyPr wrap="square" lIns="0" tIns="0" rIns="0" bIns="0" rtlCol="0" anchor="t">
            <a:spAutoFit/>
          </a:bodyPr>
          <a:lstStyle/>
          <a:p>
            <a:pPr>
              <a:spcBef>
                <a:spcPct val="0"/>
              </a:spcBef>
            </a:pPr>
            <a:r>
              <a:rPr lang="en-US" sz="4000" dirty="0">
                <a:solidFill>
                  <a:srgbClr val="FFFFFF"/>
                </a:solidFill>
                <a:latin typeface="League Spartan"/>
              </a:rPr>
              <a:t>Importance of establishing a complete story or timeline of employment</a:t>
            </a:r>
          </a:p>
          <a:p>
            <a:pPr>
              <a:spcBef>
                <a:spcPct val="0"/>
              </a:spcBef>
            </a:pPr>
            <a:endParaRPr lang="en-US" sz="4000" dirty="0">
              <a:solidFill>
                <a:srgbClr val="FFFFFF"/>
              </a:solidFill>
              <a:latin typeface="League Spartan"/>
            </a:endParaRPr>
          </a:p>
        </p:txBody>
      </p:sp>
      <p:sp>
        <p:nvSpPr>
          <p:cNvPr id="11" name="TextBox 11"/>
          <p:cNvSpPr txBox="1"/>
          <p:nvPr/>
        </p:nvSpPr>
        <p:spPr>
          <a:xfrm>
            <a:off x="1799753" y="3475051"/>
            <a:ext cx="8597376" cy="5115696"/>
          </a:xfrm>
          <a:prstGeom prst="rect">
            <a:avLst/>
          </a:prstGeom>
        </p:spPr>
        <p:txBody>
          <a:bodyPr wrap="square" lIns="0" tIns="0" rIns="0" bIns="0" rtlCol="0" anchor="t">
            <a:spAutoFit/>
          </a:bodyPr>
          <a:lstStyle/>
          <a:p>
            <a:pPr>
              <a:lnSpc>
                <a:spcPts val="4509"/>
              </a:lnSpc>
              <a:spcBef>
                <a:spcPct val="0"/>
              </a:spcBef>
            </a:pPr>
            <a:r>
              <a:rPr lang="en-US" sz="2800" dirty="0">
                <a:solidFill>
                  <a:srgbClr val="171616"/>
                </a:solidFill>
                <a:latin typeface="Open Sans"/>
              </a:rPr>
              <a:t>-</a:t>
            </a:r>
            <a:r>
              <a:rPr lang="en-US" sz="2000" dirty="0">
                <a:solidFill>
                  <a:srgbClr val="171616"/>
                </a:solidFill>
                <a:latin typeface="Open Sans"/>
              </a:rPr>
              <a:t>Review loan application for a full 2-year work history</a:t>
            </a:r>
          </a:p>
          <a:p>
            <a:pPr>
              <a:lnSpc>
                <a:spcPts val="4509"/>
              </a:lnSpc>
              <a:spcBef>
                <a:spcPct val="0"/>
              </a:spcBef>
            </a:pPr>
            <a:r>
              <a:rPr lang="en-US" sz="2000" dirty="0">
                <a:solidFill>
                  <a:srgbClr val="171616"/>
                </a:solidFill>
                <a:latin typeface="Open Sans"/>
              </a:rPr>
              <a:t>-Review WVOE, paystubs and W2 to see if it matches the loan application.  If no VOE, does the information on the paystub and W2 support the timelines on the loan application</a:t>
            </a:r>
          </a:p>
          <a:p>
            <a:pPr>
              <a:lnSpc>
                <a:spcPts val="4509"/>
              </a:lnSpc>
              <a:spcBef>
                <a:spcPct val="0"/>
              </a:spcBef>
            </a:pPr>
            <a:r>
              <a:rPr lang="en-US" sz="2000" dirty="0">
                <a:solidFill>
                  <a:srgbClr val="171616"/>
                </a:solidFill>
                <a:latin typeface="Open Sans"/>
              </a:rPr>
              <a:t>-If the paycheck shows an hourly rate of pay, greater scrutiny must be shown by comparing the year-to-date earnings vs full time (40 hours per week).  Does YTD match what a 40-hour work week would be? Is prior year 2 years W2 income comparable to what we are trying to use</a:t>
            </a:r>
          </a:p>
          <a:p>
            <a:pPr>
              <a:lnSpc>
                <a:spcPts val="4509"/>
              </a:lnSpc>
              <a:spcBef>
                <a:spcPct val="0"/>
              </a:spcBef>
            </a:pPr>
            <a:r>
              <a:rPr lang="en-US" sz="2000" dirty="0">
                <a:solidFill>
                  <a:srgbClr val="171616"/>
                </a:solidFill>
                <a:latin typeface="Open Sans"/>
              </a:rPr>
              <a:t>-If there are discrepancies, address up front.    </a:t>
            </a:r>
          </a:p>
        </p:txBody>
      </p:sp>
      <p:sp>
        <p:nvSpPr>
          <p:cNvPr id="12" name="TextBox 12"/>
          <p:cNvSpPr txBox="1"/>
          <p:nvPr/>
        </p:nvSpPr>
        <p:spPr>
          <a:xfrm>
            <a:off x="1914433" y="3044164"/>
            <a:ext cx="8597376" cy="430887"/>
          </a:xfrm>
          <a:prstGeom prst="rect">
            <a:avLst/>
          </a:prstGeom>
        </p:spPr>
        <p:txBody>
          <a:bodyPr lIns="0" tIns="0" rIns="0" bIns="0" rtlCol="0" anchor="t">
            <a:spAutoFit/>
          </a:bodyPr>
          <a:lstStyle/>
          <a:p>
            <a:pPr>
              <a:spcBef>
                <a:spcPct val="0"/>
              </a:spcBef>
            </a:pPr>
            <a:r>
              <a:rPr lang="en-US" sz="2800" dirty="0">
                <a:solidFill>
                  <a:srgbClr val="171616"/>
                </a:solidFill>
                <a:latin typeface="Open Sans Bold"/>
              </a:rPr>
              <a:t>Reviewing a loan application, Paychecks and W2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1805F1">
                <a:alpha val="100000"/>
              </a:srgbClr>
            </a:gs>
            <a:gs pos="100000">
              <a:srgbClr val="328AFF">
                <a:alpha val="100000"/>
              </a:srgb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2"/>
          <p:cNvGrpSpPr/>
          <p:nvPr/>
        </p:nvGrpSpPr>
        <p:grpSpPr>
          <a:xfrm>
            <a:off x="3911928" y="9414119"/>
            <a:ext cx="10464143" cy="2650386"/>
            <a:chOff x="0" y="0"/>
            <a:chExt cx="4245239" cy="1075246"/>
          </a:xfrm>
        </p:grpSpPr>
        <p:sp>
          <p:nvSpPr>
            <p:cNvPr id="3" name="Freeform 3"/>
            <p:cNvSpPr/>
            <p:nvPr/>
          </p:nvSpPr>
          <p:spPr>
            <a:xfrm>
              <a:off x="0" y="0"/>
              <a:ext cx="4245240" cy="1075246"/>
            </a:xfrm>
            <a:custGeom>
              <a:avLst/>
              <a:gdLst/>
              <a:ahLst/>
              <a:cxnLst/>
              <a:rect l="l" t="t" r="r" b="b"/>
              <a:pathLst>
                <a:path w="4245240" h="1075246">
                  <a:moveTo>
                    <a:pt x="4120779" y="1075246"/>
                  </a:moveTo>
                  <a:lnTo>
                    <a:pt x="124460" y="1075246"/>
                  </a:lnTo>
                  <a:cubicBezTo>
                    <a:pt x="55880" y="1075246"/>
                    <a:pt x="0" y="1019366"/>
                    <a:pt x="0" y="950785"/>
                  </a:cubicBezTo>
                  <a:lnTo>
                    <a:pt x="0" y="124460"/>
                  </a:lnTo>
                  <a:cubicBezTo>
                    <a:pt x="0" y="55880"/>
                    <a:pt x="55880" y="0"/>
                    <a:pt x="124460" y="0"/>
                  </a:cubicBezTo>
                  <a:lnTo>
                    <a:pt x="4120779" y="0"/>
                  </a:lnTo>
                  <a:cubicBezTo>
                    <a:pt x="4189359" y="0"/>
                    <a:pt x="4245240" y="55880"/>
                    <a:pt x="4245240" y="124460"/>
                  </a:cubicBezTo>
                  <a:lnTo>
                    <a:pt x="4245240" y="950786"/>
                  </a:lnTo>
                  <a:cubicBezTo>
                    <a:pt x="4245240" y="1019366"/>
                    <a:pt x="4189359" y="1075246"/>
                    <a:pt x="4120779" y="1075246"/>
                  </a:cubicBezTo>
                  <a:close/>
                </a:path>
              </a:pathLst>
            </a:custGeom>
            <a:solidFill>
              <a:srgbClr val="263356"/>
            </a:solidFill>
          </p:spPr>
          <p:txBody>
            <a:bodyPr/>
            <a:lstStyle/>
            <a:p>
              <a:endParaRPr lang="en-US"/>
            </a:p>
          </p:txBody>
        </p:sp>
      </p:grpSp>
      <p:sp>
        <p:nvSpPr>
          <p:cNvPr id="4" name="Freeform 4"/>
          <p:cNvSpPr/>
          <p:nvPr/>
        </p:nvSpPr>
        <p:spPr>
          <a:xfrm>
            <a:off x="5746030" y="5143500"/>
            <a:ext cx="6185837" cy="5830152"/>
          </a:xfrm>
          <a:custGeom>
            <a:avLst/>
            <a:gdLst/>
            <a:ahLst/>
            <a:cxnLst/>
            <a:rect l="l" t="t" r="r" b="b"/>
            <a:pathLst>
              <a:path w="6185837" h="5830152">
                <a:moveTo>
                  <a:pt x="0" y="0"/>
                </a:moveTo>
                <a:lnTo>
                  <a:pt x="6185837" y="0"/>
                </a:lnTo>
                <a:lnTo>
                  <a:pt x="6185837" y="5830152"/>
                </a:lnTo>
                <a:lnTo>
                  <a:pt x="0" y="5830152"/>
                </a:lnTo>
                <a:lnTo>
                  <a:pt x="0" y="0"/>
                </a:lnTo>
                <a:close/>
              </a:path>
            </a:pathLst>
          </a:custGeom>
          <a:blipFill>
            <a:blip r:embed="rId2"/>
            <a:stretch>
              <a:fillRect/>
            </a:stretch>
          </a:blipFill>
        </p:spPr>
        <p:txBody>
          <a:bodyPr/>
          <a:lstStyle/>
          <a:p>
            <a:endParaRPr lang="en-US"/>
          </a:p>
        </p:txBody>
      </p:sp>
      <p:grpSp>
        <p:nvGrpSpPr>
          <p:cNvPr id="5" name="Group 5"/>
          <p:cNvGrpSpPr>
            <a:grpSpLocks noChangeAspect="1"/>
          </p:cNvGrpSpPr>
          <p:nvPr/>
        </p:nvGrpSpPr>
        <p:grpSpPr>
          <a:xfrm>
            <a:off x="16535652" y="-213821"/>
            <a:ext cx="2057400" cy="2057400"/>
            <a:chOff x="0" y="0"/>
            <a:chExt cx="1708150" cy="1708150"/>
          </a:xfrm>
        </p:grpSpPr>
        <p:sp>
          <p:nvSpPr>
            <p:cNvPr id="6" name="Freeform 6"/>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FFFFF"/>
            </a:solidFill>
          </p:spPr>
          <p:txBody>
            <a:bodyPr/>
            <a:lstStyle/>
            <a:p>
              <a:endParaRPr lang="en-US"/>
            </a:p>
          </p:txBody>
        </p:sp>
      </p:grpSp>
      <p:grpSp>
        <p:nvGrpSpPr>
          <p:cNvPr id="7" name="Group 7"/>
          <p:cNvGrpSpPr>
            <a:grpSpLocks noChangeAspect="1"/>
          </p:cNvGrpSpPr>
          <p:nvPr/>
        </p:nvGrpSpPr>
        <p:grpSpPr>
          <a:xfrm>
            <a:off x="-1134647" y="-1621760"/>
            <a:ext cx="3716589" cy="3716589"/>
            <a:chOff x="0" y="0"/>
            <a:chExt cx="2787650" cy="2787650"/>
          </a:xfrm>
        </p:grpSpPr>
        <p:sp>
          <p:nvSpPr>
            <p:cNvPr id="8" name="Freeform 8"/>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endParaRPr lang="en-US"/>
            </a:p>
          </p:txBody>
        </p:sp>
      </p:grpSp>
      <p:sp>
        <p:nvSpPr>
          <p:cNvPr id="9" name="TextBox 9"/>
          <p:cNvSpPr txBox="1"/>
          <p:nvPr/>
        </p:nvSpPr>
        <p:spPr>
          <a:xfrm>
            <a:off x="723648" y="638459"/>
            <a:ext cx="16230600" cy="1219836"/>
          </a:xfrm>
          <a:prstGeom prst="rect">
            <a:avLst/>
          </a:prstGeom>
        </p:spPr>
        <p:txBody>
          <a:bodyPr lIns="0" tIns="0" rIns="0" bIns="0" rtlCol="0" anchor="t">
            <a:spAutoFit/>
          </a:bodyPr>
          <a:lstStyle/>
          <a:p>
            <a:pPr algn="ctr">
              <a:lnSpc>
                <a:spcPts val="9939"/>
              </a:lnSpc>
              <a:spcBef>
                <a:spcPct val="0"/>
              </a:spcBef>
            </a:pPr>
            <a:r>
              <a:rPr lang="en-US" sz="7099" u="sng" dirty="0">
                <a:solidFill>
                  <a:srgbClr val="FFFFFF"/>
                </a:solidFill>
                <a:latin typeface="League Spartan"/>
              </a:rPr>
              <a:t>Fixed VS Variable Incomes</a:t>
            </a:r>
          </a:p>
        </p:txBody>
      </p:sp>
      <p:sp>
        <p:nvSpPr>
          <p:cNvPr id="10" name="TextBox 10"/>
          <p:cNvSpPr txBox="1"/>
          <p:nvPr/>
        </p:nvSpPr>
        <p:spPr>
          <a:xfrm>
            <a:off x="449844" y="3188133"/>
            <a:ext cx="5651223" cy="4517006"/>
          </a:xfrm>
          <a:prstGeom prst="rect">
            <a:avLst/>
          </a:prstGeom>
        </p:spPr>
        <p:txBody>
          <a:bodyPr lIns="0" tIns="0" rIns="0" bIns="0" rtlCol="0" anchor="t">
            <a:spAutoFit/>
          </a:bodyPr>
          <a:lstStyle/>
          <a:p>
            <a:pPr>
              <a:lnSpc>
                <a:spcPts val="5993"/>
              </a:lnSpc>
            </a:pPr>
            <a:r>
              <a:rPr lang="en-US" sz="2800" dirty="0">
                <a:solidFill>
                  <a:srgbClr val="FFFFFF"/>
                </a:solidFill>
                <a:latin typeface="Open Sans"/>
              </a:rPr>
              <a:t>Fixed income is stable, predictable and likely to continue with a predetermined amount that occurs with regular frequency and has a defined documentable term </a:t>
            </a:r>
          </a:p>
        </p:txBody>
      </p:sp>
      <p:sp>
        <p:nvSpPr>
          <p:cNvPr id="11" name="TextBox 11"/>
          <p:cNvSpPr txBox="1"/>
          <p:nvPr/>
        </p:nvSpPr>
        <p:spPr>
          <a:xfrm>
            <a:off x="449844" y="2079141"/>
            <a:ext cx="5601238" cy="995016"/>
          </a:xfrm>
          <a:prstGeom prst="rect">
            <a:avLst/>
          </a:prstGeom>
        </p:spPr>
        <p:txBody>
          <a:bodyPr lIns="0" tIns="0" rIns="0" bIns="0" rtlCol="0" anchor="t">
            <a:spAutoFit/>
          </a:bodyPr>
          <a:lstStyle/>
          <a:p>
            <a:pPr algn="just">
              <a:lnSpc>
                <a:spcPts val="8320"/>
              </a:lnSpc>
            </a:pPr>
            <a:r>
              <a:rPr lang="en-US" sz="4800" u="sng" dirty="0">
                <a:solidFill>
                  <a:srgbClr val="FFFFFF"/>
                </a:solidFill>
                <a:latin typeface="Open Sans Bold"/>
              </a:rPr>
              <a:t>Fixed Income</a:t>
            </a:r>
          </a:p>
        </p:txBody>
      </p:sp>
      <p:sp>
        <p:nvSpPr>
          <p:cNvPr id="12" name="TextBox 12"/>
          <p:cNvSpPr txBox="1"/>
          <p:nvPr/>
        </p:nvSpPr>
        <p:spPr>
          <a:xfrm>
            <a:off x="12236919" y="2079141"/>
            <a:ext cx="5601238" cy="977062"/>
          </a:xfrm>
          <a:prstGeom prst="rect">
            <a:avLst/>
          </a:prstGeom>
        </p:spPr>
        <p:txBody>
          <a:bodyPr lIns="0" tIns="0" rIns="0" bIns="0" rtlCol="0" anchor="t">
            <a:spAutoFit/>
          </a:bodyPr>
          <a:lstStyle/>
          <a:p>
            <a:pPr algn="just">
              <a:lnSpc>
                <a:spcPts val="8320"/>
              </a:lnSpc>
            </a:pPr>
            <a:r>
              <a:rPr lang="en-US" sz="4800" u="sng" dirty="0">
                <a:solidFill>
                  <a:srgbClr val="FFFFFF"/>
                </a:solidFill>
                <a:latin typeface="Open Sans Bold"/>
              </a:rPr>
              <a:t>Variable income</a:t>
            </a:r>
          </a:p>
        </p:txBody>
      </p:sp>
      <p:sp>
        <p:nvSpPr>
          <p:cNvPr id="13" name="TextBox 13"/>
          <p:cNvSpPr txBox="1"/>
          <p:nvPr/>
        </p:nvSpPr>
        <p:spPr>
          <a:xfrm>
            <a:off x="12236919" y="3188133"/>
            <a:ext cx="5651223" cy="2208682"/>
          </a:xfrm>
          <a:prstGeom prst="rect">
            <a:avLst/>
          </a:prstGeom>
        </p:spPr>
        <p:txBody>
          <a:bodyPr lIns="0" tIns="0" rIns="0" bIns="0" rtlCol="0" anchor="t">
            <a:spAutoFit/>
          </a:bodyPr>
          <a:lstStyle/>
          <a:p>
            <a:pPr>
              <a:lnSpc>
                <a:spcPts val="5993"/>
              </a:lnSpc>
            </a:pPr>
            <a:r>
              <a:rPr lang="en-US" sz="2800" dirty="0">
                <a:solidFill>
                  <a:srgbClr val="FFFFFF"/>
                </a:solidFill>
                <a:latin typeface="Open Sans"/>
              </a:rPr>
              <a:t>Variable hourly income changes from each pay period and must be reviewed historically.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988143" y="-420547"/>
            <a:ext cx="2057400" cy="2057400"/>
            <a:chOff x="0" y="0"/>
            <a:chExt cx="1708150" cy="1708150"/>
          </a:xfrm>
        </p:grpSpPr>
        <p:sp>
          <p:nvSpPr>
            <p:cNvPr id="3" name="Freeform 3"/>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gradFill rotWithShape="1">
              <a:gsLst>
                <a:gs pos="0">
                  <a:srgbClr val="1805F1">
                    <a:alpha val="100000"/>
                  </a:srgbClr>
                </a:gs>
                <a:gs pos="100000">
                  <a:srgbClr val="328AFF">
                    <a:alpha val="100000"/>
                  </a:srgbClr>
                </a:gs>
              </a:gsLst>
              <a:path path="circle">
                <a:fillToRect r="100000" b="100000"/>
              </a:path>
              <a:tileRect l="-100000" t="-100000"/>
            </a:gradFill>
          </p:spPr>
          <p:txBody>
            <a:bodyPr/>
            <a:lstStyle/>
            <a:p>
              <a:endParaRPr lang="en-US"/>
            </a:p>
          </p:txBody>
        </p:sp>
      </p:grpSp>
      <p:grpSp>
        <p:nvGrpSpPr>
          <p:cNvPr id="4" name="Group 4"/>
          <p:cNvGrpSpPr>
            <a:grpSpLocks noChangeAspect="1"/>
          </p:cNvGrpSpPr>
          <p:nvPr/>
        </p:nvGrpSpPr>
        <p:grpSpPr>
          <a:xfrm>
            <a:off x="-1858294" y="-1858294"/>
            <a:ext cx="3716589" cy="3716589"/>
            <a:chOff x="0" y="0"/>
            <a:chExt cx="2787650" cy="2787650"/>
          </a:xfrm>
        </p:grpSpPr>
        <p:sp>
          <p:nvSpPr>
            <p:cNvPr id="5" name="Freeform 5"/>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gradFill rotWithShape="1">
              <a:gsLst>
                <a:gs pos="0">
                  <a:srgbClr val="1805F1">
                    <a:alpha val="100000"/>
                  </a:srgbClr>
                </a:gs>
                <a:gs pos="100000">
                  <a:srgbClr val="328AFF">
                    <a:alpha val="100000"/>
                  </a:srgbClr>
                </a:gs>
              </a:gsLst>
              <a:path path="circle">
                <a:fillToRect r="100000" b="100000"/>
              </a:path>
              <a:tileRect l="-100000" t="-100000"/>
            </a:gradFill>
          </p:spPr>
          <p:txBody>
            <a:bodyPr/>
            <a:lstStyle/>
            <a:p>
              <a:endParaRPr lang="en-US"/>
            </a:p>
          </p:txBody>
        </p:sp>
      </p:grpSp>
      <p:sp>
        <p:nvSpPr>
          <p:cNvPr id="7" name="Freeform 7"/>
          <p:cNvSpPr/>
          <p:nvPr/>
        </p:nvSpPr>
        <p:spPr>
          <a:xfrm>
            <a:off x="11506200" y="1858294"/>
            <a:ext cx="7764822" cy="8428705"/>
          </a:xfrm>
          <a:custGeom>
            <a:avLst/>
            <a:gdLst/>
            <a:ahLst/>
            <a:cxnLst/>
            <a:rect l="l" t="t" r="r" b="b"/>
            <a:pathLst>
              <a:path w="9084707" h="9258300">
                <a:moveTo>
                  <a:pt x="0" y="0"/>
                </a:moveTo>
                <a:lnTo>
                  <a:pt x="9084707" y="0"/>
                </a:lnTo>
                <a:lnTo>
                  <a:pt x="9084707" y="9258300"/>
                </a:lnTo>
                <a:lnTo>
                  <a:pt x="0" y="92583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TextBox 13"/>
          <p:cNvSpPr txBox="1"/>
          <p:nvPr/>
        </p:nvSpPr>
        <p:spPr>
          <a:xfrm>
            <a:off x="718517" y="2083675"/>
            <a:ext cx="10787683" cy="7083799"/>
          </a:xfrm>
          <a:prstGeom prst="rect">
            <a:avLst/>
          </a:prstGeom>
        </p:spPr>
        <p:txBody>
          <a:bodyPr wrap="square" lIns="0" tIns="0" rIns="0" bIns="0" rtlCol="0" anchor="t">
            <a:spAutoFit/>
          </a:bodyPr>
          <a:lstStyle/>
          <a:p>
            <a:pPr>
              <a:lnSpc>
                <a:spcPts val="4286"/>
              </a:lnSpc>
              <a:spcBef>
                <a:spcPct val="0"/>
              </a:spcBef>
            </a:pPr>
            <a:r>
              <a:rPr lang="en-US" sz="4000" dirty="0">
                <a:latin typeface="Open Sans"/>
              </a:rPr>
              <a:t>Additional documentation maybe required to clarify any discrepancies and inconsistencies with overall earnings/wages.  If it is apparent that hours vary, then a historical average must be considered. HUD’s Guidance if hourly employee.  The Mortgagee must average the income over the previous two years.  If the Mortgagee can document an increase in pay rate the Mortgagee may use the most recent 12-month average of hours at the current pay rate. </a:t>
            </a:r>
          </a:p>
          <a:p>
            <a:pPr>
              <a:lnSpc>
                <a:spcPts val="4286"/>
              </a:lnSpc>
              <a:spcBef>
                <a:spcPct val="0"/>
              </a:spcBef>
            </a:pPr>
            <a:endParaRPr lang="en-US" sz="1600" dirty="0">
              <a:solidFill>
                <a:srgbClr val="171616"/>
              </a:solidFill>
              <a:latin typeface="Open Sans"/>
            </a:endParaRPr>
          </a:p>
          <a:p>
            <a:pPr>
              <a:lnSpc>
                <a:spcPts val="4286"/>
              </a:lnSpc>
              <a:spcBef>
                <a:spcPct val="0"/>
              </a:spcBef>
            </a:pPr>
            <a:endParaRPr lang="en-US" sz="1600" dirty="0">
              <a:solidFill>
                <a:srgbClr val="171616"/>
              </a:solidFill>
              <a:latin typeface="Open Sans"/>
            </a:endParaRPr>
          </a:p>
        </p:txBody>
      </p:sp>
      <p:sp>
        <p:nvSpPr>
          <p:cNvPr id="9" name="TextBox 8">
            <a:extLst>
              <a:ext uri="{FF2B5EF4-FFF2-40B4-BE49-F238E27FC236}">
                <a16:creationId xmlns:a16="http://schemas.microsoft.com/office/drawing/2014/main" id="{0D2045F3-CC08-8608-F2C5-2D851BD57A51}"/>
              </a:ext>
            </a:extLst>
          </p:cNvPr>
          <p:cNvSpPr txBox="1"/>
          <p:nvPr/>
        </p:nvSpPr>
        <p:spPr>
          <a:xfrm>
            <a:off x="2209800" y="876300"/>
            <a:ext cx="10058400" cy="830997"/>
          </a:xfrm>
          <a:prstGeom prst="rect">
            <a:avLst/>
          </a:prstGeom>
          <a:noFill/>
        </p:spPr>
        <p:txBody>
          <a:bodyPr wrap="square" rtlCol="0">
            <a:spAutoFit/>
          </a:bodyPr>
          <a:lstStyle/>
          <a:p>
            <a:pPr algn="ctr"/>
            <a:r>
              <a:rPr lang="en-US" sz="4800" b="1" u="sng" dirty="0"/>
              <a:t>Variable Hourly Base Income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29DD539A-E53B-E275-4337-7E632FBF110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0" y="111612"/>
            <a:ext cx="11930294" cy="1017538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89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1537E-69F3-945E-130A-13F1D5F4CAAC}"/>
              </a:ext>
            </a:extLst>
          </p:cNvPr>
          <p:cNvPicPr>
            <a:picLocks noChangeAspect="1"/>
          </p:cNvPicPr>
          <p:nvPr/>
        </p:nvPicPr>
        <p:blipFill>
          <a:blip r:embed="rId2"/>
          <a:stretch>
            <a:fillRect/>
          </a:stretch>
        </p:blipFill>
        <p:spPr>
          <a:xfrm>
            <a:off x="1277256" y="1179175"/>
            <a:ext cx="15733488" cy="7434072"/>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2156684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37476846-3358-C898-62B9-2B942487605C}"/>
              </a:ext>
            </a:extLst>
          </p:cNvPr>
          <p:cNvSpPr/>
          <p:nvPr/>
        </p:nvSpPr>
        <p:spPr>
          <a:xfrm flipH="1">
            <a:off x="-228600" y="1041324"/>
            <a:ext cx="3086029" cy="7048500"/>
          </a:xfrm>
          <a:custGeom>
            <a:avLst/>
            <a:gdLst/>
            <a:ahLst/>
            <a:cxnLst/>
            <a:rect l="l" t="t" r="r" b="b"/>
            <a:pathLst>
              <a:path w="3813989" h="8428706">
                <a:moveTo>
                  <a:pt x="3813989" y="0"/>
                </a:moveTo>
                <a:lnTo>
                  <a:pt x="0" y="0"/>
                </a:lnTo>
                <a:lnTo>
                  <a:pt x="0" y="8428706"/>
                </a:lnTo>
                <a:lnTo>
                  <a:pt x="3813989" y="8428706"/>
                </a:lnTo>
                <a:lnTo>
                  <a:pt x="3813989"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95819F00-DC33-99E4-8B07-1D36A1D6E577}"/>
              </a:ext>
            </a:extLst>
          </p:cNvPr>
          <p:cNvSpPr txBox="1"/>
          <p:nvPr/>
        </p:nvSpPr>
        <p:spPr>
          <a:xfrm>
            <a:off x="2857429" y="186969"/>
            <a:ext cx="14325600" cy="5509200"/>
          </a:xfrm>
          <a:prstGeom prst="rect">
            <a:avLst/>
          </a:prstGeom>
          <a:noFill/>
        </p:spPr>
        <p:txBody>
          <a:bodyPr wrap="square" rtlCol="0">
            <a:spAutoFit/>
          </a:bodyPr>
          <a:lstStyle/>
          <a:p>
            <a:pPr algn="ctr"/>
            <a:r>
              <a:rPr lang="en-US" sz="4000" dirty="0"/>
              <a:t>How to look at income</a:t>
            </a:r>
          </a:p>
          <a:p>
            <a:endParaRPr lang="en-US" sz="2400" dirty="0"/>
          </a:p>
          <a:p>
            <a:r>
              <a:rPr lang="en-US" sz="2400" dirty="0"/>
              <a:t>1- Review loan application for current and prior employment</a:t>
            </a:r>
          </a:p>
          <a:p>
            <a:r>
              <a:rPr lang="en-US" sz="2400" dirty="0"/>
              <a:t>2- review VOE and paystub to determine how the borrower is paid and calculate a year-to-date average</a:t>
            </a:r>
          </a:p>
          <a:p>
            <a:r>
              <a:rPr lang="en-US" sz="2400" dirty="0"/>
              <a:t>3- review W2 to see a history of income.  </a:t>
            </a:r>
          </a:p>
          <a:p>
            <a:r>
              <a:rPr lang="en-US" sz="2400" dirty="0"/>
              <a:t>4- If there are any discrepancies, can they be documented and explained</a:t>
            </a:r>
          </a:p>
          <a:p>
            <a:endParaRPr lang="en-US" sz="2400" dirty="0"/>
          </a:p>
          <a:p>
            <a:r>
              <a:rPr lang="en-US" sz="2400" dirty="0"/>
              <a:t>Potential solutions for any discrepancies</a:t>
            </a:r>
          </a:p>
          <a:p>
            <a:r>
              <a:rPr lang="en-US" sz="2400" dirty="0"/>
              <a:t>1- get number of hours worked in 2023 and YTD (if same employer and use current rate of pay)</a:t>
            </a:r>
          </a:p>
          <a:p>
            <a:r>
              <a:rPr lang="en-US" sz="2400" dirty="0"/>
              <a:t>2- Was the borrower in school or working parttime, were they off work for a period.  Something to JUSTIFY using a higher income</a:t>
            </a:r>
          </a:p>
          <a:p>
            <a:r>
              <a:rPr lang="en-US" sz="2400" dirty="0"/>
              <a:t>3- Union employees.  Frequent raises so obtain the number of hours worked from the union hall and use current rate of pay</a:t>
            </a:r>
          </a:p>
        </p:txBody>
      </p:sp>
      <p:pic>
        <p:nvPicPr>
          <p:cNvPr id="6" name="Picture 5">
            <a:extLst>
              <a:ext uri="{FF2B5EF4-FFF2-40B4-BE49-F238E27FC236}">
                <a16:creationId xmlns:a16="http://schemas.microsoft.com/office/drawing/2014/main" id="{68D83721-1B3E-0D92-8894-C9EA1522B3BE}"/>
              </a:ext>
            </a:extLst>
          </p:cNvPr>
          <p:cNvPicPr>
            <a:picLocks noChangeAspect="1"/>
          </p:cNvPicPr>
          <p:nvPr/>
        </p:nvPicPr>
        <p:blipFill>
          <a:blip r:embed="rId3"/>
          <a:stretch>
            <a:fillRect/>
          </a:stretch>
        </p:blipFill>
        <p:spPr>
          <a:xfrm>
            <a:off x="3276600" y="6003709"/>
            <a:ext cx="10593278" cy="4096322"/>
          </a:xfrm>
          <a:prstGeom prst="rect">
            <a:avLst/>
          </a:prstGeom>
        </p:spPr>
      </p:pic>
    </p:spTree>
    <p:extLst>
      <p:ext uri="{BB962C8B-B14F-4D97-AF65-F5344CB8AC3E}">
        <p14:creationId xmlns:p14="http://schemas.microsoft.com/office/powerpoint/2010/main" val="224080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1">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207DF-834A-0242-9443-0A8ED0E4A56C}"/>
              </a:ext>
            </a:extLst>
          </p:cNvPr>
          <p:cNvPicPr>
            <a:picLocks noChangeAspect="1"/>
          </p:cNvPicPr>
          <p:nvPr/>
        </p:nvPicPr>
        <p:blipFill>
          <a:blip r:embed="rId2"/>
          <a:stretch>
            <a:fillRect/>
          </a:stretch>
        </p:blipFill>
        <p:spPr>
          <a:xfrm>
            <a:off x="2819399" y="342899"/>
            <a:ext cx="12440831" cy="3280835"/>
          </a:xfrm>
          <a:prstGeom prst="rect">
            <a:avLst/>
          </a:prstGeom>
        </p:spPr>
      </p:pic>
      <p:pic>
        <p:nvPicPr>
          <p:cNvPr id="5" name="Picture 4">
            <a:extLst>
              <a:ext uri="{FF2B5EF4-FFF2-40B4-BE49-F238E27FC236}">
                <a16:creationId xmlns:a16="http://schemas.microsoft.com/office/drawing/2014/main" id="{88A1E7BB-A568-760F-829B-FB04679418E5}"/>
              </a:ext>
            </a:extLst>
          </p:cNvPr>
          <p:cNvPicPr>
            <a:picLocks noChangeAspect="1"/>
          </p:cNvPicPr>
          <p:nvPr/>
        </p:nvPicPr>
        <p:blipFill>
          <a:blip r:embed="rId3"/>
          <a:stretch>
            <a:fillRect/>
          </a:stretch>
        </p:blipFill>
        <p:spPr>
          <a:xfrm>
            <a:off x="2819398" y="3771900"/>
            <a:ext cx="12440831" cy="6324600"/>
          </a:xfrm>
          <a:prstGeom prst="rect">
            <a:avLst/>
          </a:prstGeom>
        </p:spPr>
      </p:pic>
    </p:spTree>
    <p:extLst>
      <p:ext uri="{BB962C8B-B14F-4D97-AF65-F5344CB8AC3E}">
        <p14:creationId xmlns:p14="http://schemas.microsoft.com/office/powerpoint/2010/main" val="94297911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1106</TotalTime>
  <Words>1399</Words>
  <Application>Microsoft Office PowerPoint</Application>
  <PresentationFormat>Custom</PresentationFormat>
  <Paragraphs>137</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Wingdings 3</vt:lpstr>
      <vt:lpstr>Open Sans Bold</vt:lpstr>
      <vt:lpstr>Poppins Bold</vt:lpstr>
      <vt:lpstr>Arial</vt:lpstr>
      <vt:lpstr>Century Gothic</vt:lpstr>
      <vt:lpstr>League Spartan</vt:lpstr>
      <vt:lpstr>Open Sans</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Gershman Mortgage Presentation Template 1</dc:title>
  <cp:lastModifiedBy>Kristen Rice</cp:lastModifiedBy>
  <cp:revision>3</cp:revision>
  <dcterms:created xsi:type="dcterms:W3CDTF">2006-08-16T00:00:00Z</dcterms:created>
  <dcterms:modified xsi:type="dcterms:W3CDTF">2024-04-04T18:54:37Z</dcterms:modified>
  <dc:identifier>DAF8H9evWhE</dc:identifier>
</cp:coreProperties>
</file>